
<file path=[Content_Types].xml><?xml version="1.0" encoding="utf-8"?>
<Types xmlns="http://schemas.openxmlformats.org/package/2006/content-types">
  <Default Extension="1"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49"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40" r:id="rId23"/>
    <p:sldId id="339" r:id="rId24"/>
    <p:sldId id="307" r:id="rId25"/>
    <p:sldId id="306" r:id="rId26"/>
    <p:sldId id="333" r:id="rId27"/>
    <p:sldId id="341" r:id="rId28"/>
    <p:sldId id="334" r:id="rId29"/>
    <p:sldId id="309" r:id="rId30"/>
    <p:sldId id="310" r:id="rId31"/>
    <p:sldId id="343" r:id="rId32"/>
    <p:sldId id="312" r:id="rId33"/>
    <p:sldId id="314" r:id="rId34"/>
    <p:sldId id="344" r:id="rId35"/>
    <p:sldId id="335" r:id="rId36"/>
    <p:sldId id="316" r:id="rId37"/>
    <p:sldId id="336" r:id="rId38"/>
    <p:sldId id="294" r:id="rId39"/>
    <p:sldId id="296" r:id="rId40"/>
    <p:sldId id="345" r:id="rId41"/>
    <p:sldId id="318" r:id="rId42"/>
    <p:sldId id="346" r:id="rId43"/>
    <p:sldId id="319" r:id="rId44"/>
    <p:sldId id="321" r:id="rId45"/>
    <p:sldId id="322" r:id="rId46"/>
    <p:sldId id="323" r:id="rId47"/>
    <p:sldId id="324" r:id="rId48"/>
    <p:sldId id="347" r:id="rId49"/>
    <p:sldId id="288" r:id="rId50"/>
    <p:sldId id="289" r:id="rId51"/>
    <p:sldId id="320" r:id="rId52"/>
    <p:sldId id="274" r:id="rId53"/>
    <p:sldId id="351" r:id="rId54"/>
    <p:sldId id="350"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rent Williams" initials="BW" lastIdx="1" clrIdx="6">
    <p:extLst>
      <p:ext uri="{19B8F6BF-5375-455C-9EA6-DF929625EA0E}">
        <p15:presenceInfo xmlns:p15="http://schemas.microsoft.com/office/powerpoint/2012/main" userId="47a8e7f8647764ff"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FFFFF"/>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4324" autoAdjust="0"/>
  </p:normalViewPr>
  <p:slideViewPr>
    <p:cSldViewPr snapToGrid="0" snapToObjects="1">
      <p:cViewPr varScale="1">
        <p:scale>
          <a:sx n="72" d="100"/>
          <a:sy n="72" d="100"/>
        </p:scale>
        <p:origin x="129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173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754397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89150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pacex/40126461411/" TargetMode="External"/><Relationship Id="rId7" Type="http://schemas.openxmlformats.org/officeDocument/2006/relationships/hyperlink" Target="https://inteact.act.edu.au/2016/09/19/ibm-exite-camp-2016-teacher-and-students-can-get-involved/" TargetMode="External"/><Relationship Id="rId2" Type="http://schemas.openxmlformats.org/officeDocument/2006/relationships/image" Target="../media/image1.jpg"/><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github.com/Brent-W/I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nt-W/IBM/blob/master/Week%203:%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nt-W/IBM/blob/master/Week%203:%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9.1"/><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ki/File:Atlantis_stands_on_Launch_Pad_39B.jpg" TargetMode="External"/><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3" Type="http://schemas.openxmlformats.org/officeDocument/2006/relationships/hyperlink" Target="https://www.quoteinspector.com/images/investing/pie-chart/" TargetMode="External"/><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dosn.org/blog/unveiling-the-secret-through-machine-learning" TargetMode="External"/><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leap.com/product/data-analysis/"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coursera.org/professional-certificates/ibm-data-science?&amp;instructors#instructors" TargetMode="External"/><Relationship Id="rId2" Type="http://schemas.openxmlformats.org/officeDocument/2006/relationships/hyperlink" Target="https://github.com/Brent-W/IB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universetoday.com/128738/sspacex-scores-double-whammy-with-nighttime-delivery-of-japanese-comsat-to-orbit-and-2nd-successful-ocean-landing/" TargetMode="External"/><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ent-W/IBM/blob/master/Week%201%20:%20SpaceX%20Falcon%20Data%20Collection-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nt-W/IBM/blob/master/Week%201:%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D114-BB35-4FA4-BC65-82D7645CC3C2}"/>
              </a:ext>
            </a:extLst>
          </p:cNvPr>
          <p:cNvSpPr>
            <a:spLocks noGrp="1"/>
          </p:cNvSpPr>
          <p:nvPr>
            <p:ph type="title"/>
          </p:nvPr>
        </p:nvSpPr>
        <p:spPr>
          <a:xfrm>
            <a:off x="6214728" y="1884619"/>
            <a:ext cx="5411973" cy="1544381"/>
          </a:xfrm>
        </p:spPr>
        <p:txBody>
          <a:bodyPr/>
          <a:lstStyle/>
          <a:p>
            <a:pPr algn="ctr"/>
            <a:r>
              <a:rPr lang="en-ZA" b="1" dirty="0">
                <a:solidFill>
                  <a:schemeClr val="bg1"/>
                </a:solidFill>
                <a:latin typeface="Abadi" panose="020B0604020104020204" pitchFamily="34" charset="0"/>
              </a:rPr>
              <a:t>IBM-Data-Science-Capstone-SpaceX</a:t>
            </a:r>
            <a:br>
              <a:rPr lang="en-ZA" b="1" dirty="0"/>
            </a:br>
            <a:endParaRPr lang="en-ZA" dirty="0"/>
          </a:p>
        </p:txBody>
      </p:sp>
      <p:sp>
        <p:nvSpPr>
          <p:cNvPr id="4" name="Text Placeholder 3">
            <a:extLst>
              <a:ext uri="{FF2B5EF4-FFF2-40B4-BE49-F238E27FC236}">
                <a16:creationId xmlns:a16="http://schemas.microsoft.com/office/drawing/2014/main" id="{C5EDF6DB-B56F-41DD-8343-74C839E581DB}"/>
              </a:ext>
            </a:extLst>
          </p:cNvPr>
          <p:cNvSpPr>
            <a:spLocks noGrp="1"/>
          </p:cNvSpPr>
          <p:nvPr>
            <p:ph type="body" sz="half" idx="2"/>
          </p:nvPr>
        </p:nvSpPr>
        <p:spPr>
          <a:xfrm>
            <a:off x="6214728" y="3030279"/>
            <a:ext cx="5411972" cy="1254642"/>
          </a:xfrm>
        </p:spPr>
        <p:txBody>
          <a:bodyPr/>
          <a:lstStyle/>
          <a:p>
            <a:r>
              <a:rPr lang="en-GB" sz="2200" dirty="0">
                <a:solidFill>
                  <a:schemeClr val="bg1"/>
                </a:solidFill>
                <a:latin typeface="Abadi" panose="020B0604020104020204" pitchFamily="34" charset="0"/>
              </a:rPr>
              <a:t>Brent Williams</a:t>
            </a:r>
          </a:p>
          <a:p>
            <a:r>
              <a:rPr lang="en-GB" sz="2200"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https://github.com/Brent-W/IBM</a:t>
            </a:r>
            <a:endParaRPr lang="en-GB" sz="2200" dirty="0">
              <a:solidFill>
                <a:schemeClr val="bg1"/>
              </a:solidFill>
              <a:latin typeface="Abadi" panose="020B0604020104020204" pitchFamily="34" charset="0"/>
            </a:endParaRPr>
          </a:p>
          <a:p>
            <a:r>
              <a:rPr lang="en-GB" sz="2200" dirty="0">
                <a:solidFill>
                  <a:schemeClr val="bg1"/>
                </a:solidFill>
                <a:latin typeface="Abadi" panose="020B0604020104020204" pitchFamily="34" charset="0"/>
              </a:rPr>
              <a:t>04/04/2022</a:t>
            </a:r>
          </a:p>
          <a:p>
            <a:endParaRPr lang="en-ZA" sz="2200" dirty="0">
              <a:latin typeface="Abadi" panose="020B0604020104020204" pitchFamily="34" charset="0"/>
            </a:endParaRPr>
          </a:p>
        </p:txBody>
      </p:sp>
      <p:pic>
        <p:nvPicPr>
          <p:cNvPr id="18" name="Picture 17">
            <a:extLst>
              <a:ext uri="{FF2B5EF4-FFF2-40B4-BE49-F238E27FC236}">
                <a16:creationId xmlns:a16="http://schemas.microsoft.com/office/drawing/2014/main" id="{D17E8141-6FBE-4C3D-BFFB-6706DB940941}"/>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 uri="{837473B0-CC2E-450A-ABE3-18F120FF3D39}">
                <a1611:picAttrSrcUrl xmlns:a1611="http://schemas.microsoft.com/office/drawing/2016/11/main" r:id="rId7"/>
              </a:ext>
            </a:extLst>
          </a:blip>
          <a:stretch>
            <a:fillRect/>
          </a:stretch>
        </p:blipFill>
        <p:spPr>
          <a:xfrm>
            <a:off x="7150005" y="454540"/>
            <a:ext cx="3541416" cy="1430079"/>
          </a:xfrm>
          <a:prstGeom prst="rect">
            <a:avLst/>
          </a:prstGeom>
        </p:spPr>
      </p:pic>
    </p:spTree>
    <p:extLst>
      <p:ext uri="{BB962C8B-B14F-4D97-AF65-F5344CB8AC3E}">
        <p14:creationId xmlns:p14="http://schemas.microsoft.com/office/powerpoint/2010/main" val="162764533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343"/>
            <a:ext cx="10687961" cy="4740049"/>
          </a:xfrm>
          <a:prstGeom prst="rect">
            <a:avLst/>
          </a:prstGeom>
        </p:spPr>
        <p:txBody>
          <a:bodyPr/>
          <a:lstStyle/>
          <a:p>
            <a:r>
              <a:rPr lang="en-US" sz="2200" dirty="0">
                <a:solidFill>
                  <a:schemeClr val="accent3">
                    <a:lumMod val="25000"/>
                  </a:schemeClr>
                </a:solidFill>
                <a:latin typeface="Abadi" panose="020B0604020104020204" pitchFamily="34" charset="0"/>
              </a:rPr>
              <a:t>Through this process we used exploratory data analysis (EDA) and determined exactly what labels were the training labels.</a:t>
            </a:r>
          </a:p>
          <a:p>
            <a:r>
              <a:rPr lang="en-US" sz="2200" dirty="0">
                <a:solidFill>
                  <a:schemeClr val="accent3">
                    <a:lumMod val="25000"/>
                  </a:schemeClr>
                </a:solidFill>
                <a:latin typeface="Abadi" panose="020B0604020104020204" pitchFamily="34" charset="0"/>
              </a:rPr>
              <a:t>During this process we also calculated the amount of launches that occurred at each site, and the number and occurrence of each orbits.</a:t>
            </a:r>
          </a:p>
          <a:p>
            <a:r>
              <a:rPr lang="en-US" sz="2200" dirty="0">
                <a:solidFill>
                  <a:schemeClr val="accent3">
                    <a:lumMod val="25000"/>
                  </a:schemeClr>
                </a:solidFill>
                <a:latin typeface="Abadi" panose="020B0604020104020204" pitchFamily="34" charset="0"/>
              </a:rPr>
              <a:t>We also created a landing outcome label from the outcome column and exported the final results 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https://github.com/Brent-W/IBM/blob/master/Week%201:%20EDA%20(Data%20Wrangling).ipynb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95702"/>
            <a:ext cx="10515601" cy="53622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explored the relationship between:</a:t>
            </a:r>
          </a:p>
          <a:p>
            <a:pPr>
              <a:lnSpc>
                <a:spcPct val="100000"/>
              </a:lnSpc>
              <a:spcBef>
                <a:spcPts val="1400"/>
              </a:spcBef>
            </a:pPr>
            <a:r>
              <a:rPr lang="en-US" sz="2200" dirty="0">
                <a:solidFill>
                  <a:schemeClr val="accent3">
                    <a:lumMod val="25000"/>
                  </a:schemeClr>
                </a:solidFill>
                <a:latin typeface="Abadi"/>
              </a:rPr>
              <a:t>Flight number and Launch Site </a:t>
            </a:r>
          </a:p>
          <a:p>
            <a:pPr>
              <a:lnSpc>
                <a:spcPct val="100000"/>
              </a:lnSpc>
              <a:spcBef>
                <a:spcPts val="1400"/>
              </a:spcBef>
            </a:pPr>
            <a:r>
              <a:rPr lang="en-US" sz="2200" dirty="0">
                <a:solidFill>
                  <a:schemeClr val="accent3">
                    <a:lumMod val="25000"/>
                  </a:schemeClr>
                </a:solidFill>
                <a:latin typeface="Abadi"/>
              </a:rPr>
              <a:t>Payload and Launch site </a:t>
            </a:r>
          </a:p>
          <a:p>
            <a:pPr>
              <a:lnSpc>
                <a:spcPct val="100000"/>
              </a:lnSpc>
              <a:spcBef>
                <a:spcPts val="1400"/>
              </a:spcBef>
            </a:pPr>
            <a:r>
              <a:rPr lang="en-US" sz="2200" dirty="0">
                <a:solidFill>
                  <a:schemeClr val="accent3">
                    <a:lumMod val="25000"/>
                  </a:schemeClr>
                </a:solidFill>
                <a:latin typeface="Abadi"/>
              </a:rPr>
              <a:t>Success rate of each orbit type</a:t>
            </a:r>
          </a:p>
          <a:p>
            <a:pPr>
              <a:lnSpc>
                <a:spcPct val="100000"/>
              </a:lnSpc>
              <a:spcBef>
                <a:spcPts val="1400"/>
              </a:spcBef>
            </a:pPr>
            <a:r>
              <a:rPr lang="en-US" sz="2200" dirty="0">
                <a:solidFill>
                  <a:schemeClr val="accent3">
                    <a:lumMod val="25000"/>
                  </a:schemeClr>
                </a:solidFill>
                <a:latin typeface="Abadi"/>
              </a:rPr>
              <a:t> Flight number and Orbit Type</a:t>
            </a:r>
          </a:p>
          <a:p>
            <a:pPr>
              <a:lnSpc>
                <a:spcPct val="100000"/>
              </a:lnSpc>
              <a:spcBef>
                <a:spcPts val="1400"/>
              </a:spcBef>
            </a:pPr>
            <a:r>
              <a:rPr lang="en-US" sz="2200" dirty="0">
                <a:solidFill>
                  <a:schemeClr val="accent3">
                    <a:lumMod val="25000"/>
                  </a:schemeClr>
                </a:solidFill>
                <a:latin typeface="Abadi"/>
              </a:rPr>
              <a:t>And finally, the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https://github.com/Brent-W/IBM/blob/master/Week%202:%20EDA%20with%20Data%20Visualization.ipynb</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IBM Db2 database and connected to it using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a:t>
            </a:r>
          </a:p>
          <a:p>
            <a:pPr>
              <a:lnSpc>
                <a:spcPct val="100000"/>
              </a:lnSpc>
              <a:spcBef>
                <a:spcPts val="1400"/>
              </a:spcBef>
            </a:pPr>
            <a:r>
              <a:rPr lang="en-US" sz="2200" dirty="0">
                <a:solidFill>
                  <a:schemeClr val="accent3">
                    <a:lumMod val="25000"/>
                  </a:schemeClr>
                </a:solidFill>
                <a:latin typeface="Abadi"/>
              </a:rPr>
              <a:t>We applied EDA with SQL to get insights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amount of payload mass that was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amount of mission outcomes that were successful or a failure</a:t>
            </a:r>
          </a:p>
          <a:p>
            <a:pPr lvl="1">
              <a:lnSpc>
                <a:spcPct val="100000"/>
              </a:lnSpc>
              <a:spcBef>
                <a:spcPts val="1400"/>
              </a:spcBef>
              <a:buFontTx/>
              <a:buChar char="-"/>
            </a:pPr>
            <a:r>
              <a:rPr lang="en-US" sz="1700" dirty="0">
                <a:solidFill>
                  <a:schemeClr val="bg2">
                    <a:lumMod val="50000"/>
                  </a:schemeClr>
                </a:solidFill>
                <a:latin typeface="Abadi"/>
              </a:rPr>
              <a:t>The landing outcomes in drone ship, their booster version and launch site names that failed.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https://github.com/Brent-W/IBM/blob/master/Week%202:%20EDA%20with%20SQL.ipynb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we marked all the launch sites, and added objects like markers, circles, lines to mark and show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launch outcomes to 0 and 1. 0 for failure and 1 for successful.</a:t>
            </a:r>
          </a:p>
          <a:p>
            <a:pPr>
              <a:lnSpc>
                <a:spcPct val="100000"/>
              </a:lnSpc>
              <a:spcBef>
                <a:spcPts val="1400"/>
              </a:spcBef>
            </a:pPr>
            <a:r>
              <a:rPr lang="en-US" sz="2200" dirty="0">
                <a:solidFill>
                  <a:schemeClr val="accent3">
                    <a:lumMod val="25000"/>
                  </a:schemeClr>
                </a:solidFill>
                <a:latin typeface="Abadi" panose="020B0604020104020204" pitchFamily="34" charset="0"/>
              </a:rPr>
              <a:t>We identified which launch sites have relatively high success rate by using color-labeled marker clusters. </a:t>
            </a:r>
          </a:p>
          <a:p>
            <a:pPr>
              <a:lnSpc>
                <a:spcPct val="100000"/>
              </a:lnSpc>
              <a:spcBef>
                <a:spcPts val="1400"/>
              </a:spcBef>
            </a:pPr>
            <a:r>
              <a:rPr lang="en-US" sz="2200" dirty="0">
                <a:solidFill>
                  <a:schemeClr val="accent3">
                    <a:lumMod val="25000"/>
                  </a:schemeClr>
                </a:solidFill>
                <a:latin typeface="Abadi" panose="020B0604020104020204" pitchFamily="34" charset="0"/>
              </a:rPr>
              <a:t>We used Folium to calculate the distances between a launch site to certain places. For example: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How near are the launch sites </a:t>
            </a:r>
            <a:r>
              <a:rPr lang="en-US" sz="1800" dirty="0" err="1">
                <a:solidFill>
                  <a:schemeClr val="bg2">
                    <a:lumMod val="50000"/>
                  </a:schemeClr>
                </a:solidFill>
                <a:latin typeface="Abadi" panose="020B0604020104020204" pitchFamily="34" charset="0"/>
              </a:rPr>
              <a:t>torailways</a:t>
            </a:r>
            <a:r>
              <a:rPr lang="en-US" sz="1800" dirty="0">
                <a:solidFill>
                  <a:schemeClr val="bg2">
                    <a:lumMod val="50000"/>
                  </a:schemeClr>
                </a:solidFill>
                <a:latin typeface="Abadi" panose="020B0604020104020204" pitchFamily="34" charset="0"/>
              </a:rPr>
              <a:t>,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What is the approximate distance that the launch sites are from cities?</a:t>
            </a:r>
          </a:p>
          <a:p>
            <a:r>
              <a:rPr lang="en-US" sz="2200" dirty="0">
                <a:latin typeface="Abadi" panose="020B0604020104020204" pitchFamily="34" charset="0"/>
              </a:rPr>
              <a:t>Link to the notebook is </a:t>
            </a:r>
            <a:r>
              <a:rPr lang="en-US" sz="2200" dirty="0">
                <a:latin typeface="Abadi" panose="020B0604020104020204" pitchFamily="34" charset="0"/>
                <a:hlinkClick r:id="rId3"/>
              </a:rPr>
              <a:t>https://github.com/Brent-W/IBM/blob/master/Week%203:%20Interactive%20Visual%20Analytics%20with%20Folium.ipynb</a:t>
            </a:r>
            <a:r>
              <a:rPr lang="en-US" sz="2200" dirty="0">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built an interactive dashboard of the data.</a:t>
            </a:r>
          </a:p>
          <a:p>
            <a:pPr>
              <a:lnSpc>
                <a:spcPct val="100000"/>
              </a:lnSpc>
              <a:spcBef>
                <a:spcPts val="1400"/>
              </a:spcBef>
            </a:pPr>
            <a:r>
              <a:rPr lang="en-US" sz="2200" dirty="0">
                <a:solidFill>
                  <a:schemeClr val="accent3">
                    <a:lumMod val="25000"/>
                  </a:schemeClr>
                </a:solidFill>
                <a:latin typeface="Abadi" panose="020B0604020104020204" pitchFamily="34" charset="0"/>
              </a:rPr>
              <a:t>We used pie charts to show the total launches that occurred in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also plotted a scatter graph that visualized the relationship between the  Outcome and Payload Mass (Kg) for all the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ZA" sz="2200" dirty="0">
                <a:latin typeface="Abadi" panose="020B0604020104020204" pitchFamily="34" charset="0"/>
                <a:hlinkClick r:id="rId3"/>
              </a:rPr>
              <a:t>https://github.com/Brent-W/IBM/blob/master/Week%203:%20Build%20an%20Interactive%20Dashboard%20with%20Ploty%20Dash.py</a:t>
            </a:r>
            <a:r>
              <a:rPr lang="en-ZA" sz="2200" dirty="0">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phase we used Pandas and NumPy to transform the data, and we also used Scikit-Learn to split the data into training and test sets.</a:t>
            </a:r>
          </a:p>
          <a:p>
            <a:pPr>
              <a:lnSpc>
                <a:spcPct val="100000"/>
              </a:lnSpc>
              <a:spcBef>
                <a:spcPts val="1400"/>
              </a:spcBef>
            </a:pPr>
            <a:r>
              <a:rPr lang="en-US" sz="2200" dirty="0">
                <a:solidFill>
                  <a:schemeClr val="accent3">
                    <a:lumMod val="25000"/>
                  </a:schemeClr>
                </a:solidFill>
                <a:latin typeface="Abadi" panose="020B0604020104020204" pitchFamily="34" charset="0"/>
              </a:rPr>
              <a:t>We used different machine learning classification models and tuned different hyperparameters using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GB" sz="2200" dirty="0">
                <a:latin typeface="Abadi" panose="020B0604020104020204" pitchFamily="34" charset="0"/>
              </a:rPr>
              <a:t>Using accuracy as an indicator of the model, we improved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also determined which classification model performed the best.</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https://github.com/Brent-W/IBM/blob/master/Week%204:%20Machine%20Learning%20Prediction.ipynb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D48324D-85DC-461E-B591-5AC5126C79BA}"/>
              </a:ext>
            </a:extLst>
          </p:cNvPr>
          <p:cNvPicPr>
            <a:picLocks noChangeAspect="1"/>
          </p:cNvPicPr>
          <p:nvPr/>
        </p:nvPicPr>
        <p:blipFill>
          <a:blip r:embed="rId4"/>
          <a:stretch>
            <a:fillRect/>
          </a:stretch>
        </p:blipFill>
        <p:spPr>
          <a:xfrm>
            <a:off x="478465" y="1622943"/>
            <a:ext cx="10872410" cy="3874090"/>
          </a:xfrm>
          <a:prstGeom prst="rect">
            <a:avLst/>
          </a:prstGeom>
        </p:spPr>
      </p:pic>
      <p:sp>
        <p:nvSpPr>
          <p:cNvPr id="5" name="TextBox 4">
            <a:extLst>
              <a:ext uri="{FF2B5EF4-FFF2-40B4-BE49-F238E27FC236}">
                <a16:creationId xmlns:a16="http://schemas.microsoft.com/office/drawing/2014/main" id="{5481EF41-8128-4C80-81F3-C50927CAAB7C}"/>
              </a:ext>
            </a:extLst>
          </p:cNvPr>
          <p:cNvSpPr txBox="1"/>
          <p:nvPr/>
        </p:nvSpPr>
        <p:spPr>
          <a:xfrm>
            <a:off x="478465" y="5576637"/>
            <a:ext cx="10430539" cy="923330"/>
          </a:xfrm>
          <a:prstGeom prst="rect">
            <a:avLst/>
          </a:prstGeom>
          <a:noFill/>
        </p:spPr>
        <p:txBody>
          <a:bodyPr wrap="square" rtlCol="0">
            <a:spAutoFit/>
          </a:bodyPr>
          <a:lstStyle/>
          <a:p>
            <a:r>
              <a:rPr lang="en-GB" dirty="0"/>
              <a:t>This image is a preview of the </a:t>
            </a:r>
            <a:r>
              <a:rPr lang="en-GB" dirty="0" err="1"/>
              <a:t>Plotly</a:t>
            </a:r>
            <a:r>
              <a:rPr lang="en-GB" dirty="0"/>
              <a:t> dashboard and the following slides will show the results of the exploratory data analysis (EDA) with the visualizations, SQL, the interactive map with Folium and the result of our classification model.</a:t>
            </a:r>
            <a:endParaRPr lang="en-ZA"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54EBFC-F0C5-46EB-813F-F97120AFA5E0}"/>
              </a:ext>
            </a:extLst>
          </p:cNvPr>
          <p:cNvSpPr txBox="1"/>
          <p:nvPr/>
        </p:nvSpPr>
        <p:spPr>
          <a:xfrm>
            <a:off x="308344" y="-74429"/>
            <a:ext cx="6455613" cy="1200329"/>
          </a:xfrm>
          <a:prstGeom prst="rect">
            <a:avLst/>
          </a:prstGeom>
          <a:noFill/>
        </p:spPr>
        <p:txBody>
          <a:bodyPr wrap="none" rtlCol="0">
            <a:spAutoFit/>
          </a:bodyPr>
          <a:lstStyle/>
          <a:p>
            <a:r>
              <a:rPr lang="en-GB" sz="3600" dirty="0">
                <a:solidFill>
                  <a:schemeClr val="bg1"/>
                </a:solidFill>
                <a:latin typeface="Abadi" panose="020B0604020104020204" pitchFamily="34" charset="0"/>
              </a:rPr>
              <a:t>Section 2: Insights drawn from</a:t>
            </a:r>
          </a:p>
          <a:p>
            <a:r>
              <a:rPr lang="en-GB" sz="3600" dirty="0">
                <a:solidFill>
                  <a:schemeClr val="bg1"/>
                </a:solidFill>
                <a:latin typeface="Abadi" panose="020B0604020104020204" pitchFamily="34" charset="0"/>
              </a:rPr>
              <a:t>Exploratory Data Analysis (EDA)</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7827066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2057399"/>
            <a:ext cx="5481932" cy="322698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find </a:t>
            </a:r>
            <a:r>
              <a:rPr lang="en-GB" sz="2200" dirty="0">
                <a:latin typeface="Abadi" panose="020B0604020104020204" pitchFamily="34" charset="0"/>
              </a:rPr>
              <a:t>that the higher the number of flights at the launch site, the higher the success rate at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spc="-20" dirty="0">
                <a:latin typeface="Abadi" panose="020B0604020104020204" pitchFamily="34" charset="0"/>
                <a:cs typeface="Carlito"/>
              </a:rPr>
              <a:t>CCAFS appears </a:t>
            </a:r>
            <a:r>
              <a:rPr lang="en-GB" sz="2200" spc="-15" dirty="0">
                <a:latin typeface="Abadi" panose="020B0604020104020204" pitchFamily="34" charset="0"/>
                <a:cs typeface="Carlito"/>
              </a:rPr>
              <a:t>to </a:t>
            </a:r>
            <a:r>
              <a:rPr lang="en-GB" sz="2200" spc="-5" dirty="0">
                <a:latin typeface="Abadi" panose="020B0604020104020204" pitchFamily="34" charset="0"/>
                <a:cs typeface="Carlito"/>
              </a:rPr>
              <a:t>be the main </a:t>
            </a:r>
            <a:r>
              <a:rPr lang="en-GB" sz="2200" spc="-10" dirty="0">
                <a:latin typeface="Abadi" panose="020B0604020104020204" pitchFamily="34" charset="0"/>
                <a:cs typeface="Carlito"/>
              </a:rPr>
              <a:t>launch </a:t>
            </a:r>
            <a:r>
              <a:rPr lang="en-GB" sz="2200" spc="-15" dirty="0">
                <a:latin typeface="Abadi" panose="020B0604020104020204" pitchFamily="34" charset="0"/>
                <a:cs typeface="Carlito"/>
              </a:rPr>
              <a:t>site </a:t>
            </a:r>
            <a:r>
              <a:rPr lang="en-GB" sz="2200" spc="-5" dirty="0">
                <a:latin typeface="Abadi" panose="020B0604020104020204" pitchFamily="34" charset="0"/>
                <a:cs typeface="Carlito"/>
              </a:rPr>
              <a:t>as it shows the most number of launches.</a:t>
            </a:r>
            <a:endParaRPr lang="en-GB" sz="2200" spc="-20" dirty="0">
              <a:latin typeface="Abadi" panose="020B0604020104020204" pitchFamily="34" charset="0"/>
              <a:cs typeface="Carlito"/>
            </a:endParaRPr>
          </a:p>
          <a:p>
            <a:pPr>
              <a:lnSpc>
                <a:spcPct val="100000"/>
              </a:lnSpc>
              <a:spcBef>
                <a:spcPts val="1400"/>
              </a:spcBef>
            </a:pPr>
            <a:r>
              <a:rPr lang="en-US" sz="2200" dirty="0">
                <a:latin typeface="Abadi" panose="020B0604020104020204" pitchFamily="34" charset="0"/>
              </a:rPr>
              <a:t>In the graph, blue indicates an unsuccessful launch and orange indicates a successful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C9E4277A-4DE5-43B7-8AFB-026939EC2151}"/>
              </a:ext>
            </a:extLst>
          </p:cNvPr>
          <p:cNvPicPr>
            <a:picLocks noChangeAspect="1"/>
          </p:cNvPicPr>
          <p:nvPr/>
        </p:nvPicPr>
        <p:blipFill>
          <a:blip r:embed="rId3"/>
          <a:stretch>
            <a:fillRect/>
          </a:stretch>
        </p:blipFill>
        <p:spPr>
          <a:xfrm>
            <a:off x="6624084" y="1699791"/>
            <a:ext cx="4661527" cy="37334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608984" cy="4199947"/>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When looking at the mass of the payload mass, it mostly seems to fall between 0-6000 Kg.</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It also seems to appear that different launch sites vary in the mass that they use.</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0 indicates an unsuccessful launch and 1 indicates a successful launch.</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cxnSp>
        <p:nvCxnSpPr>
          <p:cNvPr id="6" name="Straight Connector 5">
            <a:extLst>
              <a:ext uri="{FF2B5EF4-FFF2-40B4-BE49-F238E27FC236}">
                <a16:creationId xmlns:a16="http://schemas.microsoft.com/office/drawing/2014/main" id="{49F247EE-26BD-4E56-8E1C-8FCE4918E005}"/>
              </a:ext>
            </a:extLst>
          </p:cNvPr>
          <p:cNvCxnSpPr/>
          <p:nvPr/>
        </p:nvCxnSpPr>
        <p:spPr>
          <a:xfrm>
            <a:off x="770010" y="1212112"/>
            <a:ext cx="1111719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F22534-0B24-4824-8E4D-8F188B3B9925}"/>
              </a:ext>
            </a:extLst>
          </p:cNvPr>
          <p:cNvPicPr>
            <a:picLocks noChangeAspect="1"/>
          </p:cNvPicPr>
          <p:nvPr/>
        </p:nvPicPr>
        <p:blipFill>
          <a:blip r:embed="rId2"/>
          <a:stretch>
            <a:fillRect/>
          </a:stretch>
        </p:blipFill>
        <p:spPr>
          <a:xfrm>
            <a:off x="7382539" y="1706527"/>
            <a:ext cx="4260111" cy="3386468"/>
          </a:xfrm>
          <a:prstGeom prst="rect">
            <a:avLst/>
          </a:prstGeom>
        </p:spPr>
      </p:pic>
    </p:spTree>
    <p:extLst>
      <p:ext uri="{BB962C8B-B14F-4D97-AF65-F5344CB8AC3E}">
        <p14:creationId xmlns:p14="http://schemas.microsoft.com/office/powerpoint/2010/main" val="400955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panose="020B0604020104020204" pitchFamily="34" charset="0"/>
              </a:rPr>
              <a:t>Success Rate vs. Orbit type</a:t>
            </a:r>
          </a:p>
        </p:txBody>
      </p:sp>
      <p:cxnSp>
        <p:nvCxnSpPr>
          <p:cNvPr id="6" name="Straight Connector 5">
            <a:extLst>
              <a:ext uri="{FF2B5EF4-FFF2-40B4-BE49-F238E27FC236}">
                <a16:creationId xmlns:a16="http://schemas.microsoft.com/office/drawing/2014/main" id="{ADE68038-50AC-4D31-B5EE-A554274685FC}"/>
              </a:ext>
            </a:extLst>
          </p:cNvPr>
          <p:cNvCxnSpPr>
            <a:cxnSpLocks/>
          </p:cNvCxnSpPr>
          <p:nvPr/>
        </p:nvCxnSpPr>
        <p:spPr>
          <a:xfrm>
            <a:off x="770009" y="1265274"/>
            <a:ext cx="1108529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9636D5-0196-44D8-8D30-86DBA9113A42}"/>
              </a:ext>
            </a:extLst>
          </p:cNvPr>
          <p:cNvSpPr txBox="1"/>
          <p:nvPr/>
        </p:nvSpPr>
        <p:spPr>
          <a:xfrm>
            <a:off x="770009" y="1442850"/>
            <a:ext cx="4780184" cy="4832092"/>
          </a:xfrm>
          <a:prstGeom prst="rect">
            <a:avLst/>
          </a:prstGeom>
          <a:noFill/>
        </p:spPr>
        <p:txBody>
          <a:bodyPr wrap="square" rtlCol="0">
            <a:spAutoFit/>
          </a:bodyPr>
          <a:lstStyle/>
          <a:p>
            <a:r>
              <a:rPr lang="en-GB" sz="2200" dirty="0">
                <a:latin typeface="Abadi" panose="020B0604020104020204" pitchFamily="34" charset="0"/>
              </a:rPr>
              <a:t>In the graph, the scale is as follows:</a:t>
            </a:r>
          </a:p>
          <a:p>
            <a:r>
              <a:rPr lang="en-ZA" sz="2200" dirty="0">
                <a:latin typeface="Abadi" panose="020B0604020104020204" pitchFamily="34" charset="0"/>
              </a:rPr>
              <a:t>  </a:t>
            </a:r>
          </a:p>
          <a:p>
            <a:pPr marL="342900" indent="-342900">
              <a:buFont typeface="Arial" panose="020B0604020202020204" pitchFamily="34" charset="0"/>
              <a:buChar char="•"/>
            </a:pPr>
            <a:r>
              <a:rPr lang="en-ZA" sz="2200" dirty="0">
                <a:latin typeface="Abadi" panose="020B0604020104020204" pitchFamily="34" charset="0"/>
              </a:rPr>
              <a:t>0 indicates a 0% success rate.</a:t>
            </a:r>
          </a:p>
          <a:p>
            <a:pPr marL="342900" indent="-342900">
              <a:buFont typeface="Arial" panose="020B0604020202020204" pitchFamily="34" charset="0"/>
              <a:buChar char="•"/>
            </a:pPr>
            <a:r>
              <a:rPr lang="en-ZA" sz="2200" dirty="0">
                <a:latin typeface="Abadi" panose="020B0604020104020204" pitchFamily="34" charset="0"/>
              </a:rPr>
              <a:t>0.4 indicates a 40% success rate</a:t>
            </a:r>
          </a:p>
          <a:p>
            <a:pPr marL="342900" indent="-342900">
              <a:buFont typeface="Arial" panose="020B0604020202020204" pitchFamily="34" charset="0"/>
              <a:buChar char="•"/>
            </a:pPr>
            <a:r>
              <a:rPr lang="en-ZA" sz="2200" dirty="0">
                <a:latin typeface="Abadi" panose="020B0604020104020204" pitchFamily="34" charset="0"/>
              </a:rPr>
              <a:t>1 indicates a 100% success rate</a:t>
            </a:r>
          </a:p>
          <a:p>
            <a:pPr marL="342900" indent="-342900">
              <a:buFont typeface="Arial" panose="020B0604020202020204" pitchFamily="34" charset="0"/>
              <a:buChar char="•"/>
            </a:pPr>
            <a:endParaRPr lang="en-ZA" sz="2200" dirty="0">
              <a:latin typeface="Abadi" panose="020B0604020104020204" pitchFamily="34" charset="0"/>
            </a:endParaRPr>
          </a:p>
          <a:p>
            <a:pPr marL="342900" indent="-342900">
              <a:buFont typeface="Arial" panose="020B0604020202020204" pitchFamily="34" charset="0"/>
              <a:buChar char="•"/>
            </a:pPr>
            <a:endParaRPr lang="en-ZA"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ES-L1, GEO, HEO, and SSO has a 100% success rate</a:t>
            </a:r>
          </a:p>
          <a:p>
            <a:endParaRPr lang="en-ZA"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GTO, ISS, LEO, MEO, PO, and VLEO all have a success rate of approximately 50%</a:t>
            </a:r>
          </a:p>
          <a:p>
            <a:endParaRPr lang="en-GB" sz="2200" dirty="0">
              <a:latin typeface="Abadi" panose="020B0604020104020204" pitchFamily="34" charset="0"/>
            </a:endParaRPr>
          </a:p>
        </p:txBody>
      </p:sp>
      <p:pic>
        <p:nvPicPr>
          <p:cNvPr id="10" name="Picture 9">
            <a:extLst>
              <a:ext uri="{FF2B5EF4-FFF2-40B4-BE49-F238E27FC236}">
                <a16:creationId xmlns:a16="http://schemas.microsoft.com/office/drawing/2014/main" id="{E72E2A24-3371-4B4B-B9EC-F2766A591EB9}"/>
              </a:ext>
            </a:extLst>
          </p:cNvPr>
          <p:cNvPicPr>
            <a:picLocks noChangeAspect="1"/>
          </p:cNvPicPr>
          <p:nvPr/>
        </p:nvPicPr>
        <p:blipFill>
          <a:blip r:embed="rId2"/>
          <a:stretch>
            <a:fillRect/>
          </a:stretch>
        </p:blipFill>
        <p:spPr>
          <a:xfrm>
            <a:off x="5550193" y="2057587"/>
            <a:ext cx="5871798" cy="3602617"/>
          </a:xfrm>
          <a:prstGeom prst="rect">
            <a:avLst/>
          </a:prstGeom>
        </p:spPr>
      </p:pic>
    </p:spTree>
    <p:extLst>
      <p:ext uri="{BB962C8B-B14F-4D97-AF65-F5344CB8AC3E}">
        <p14:creationId xmlns:p14="http://schemas.microsoft.com/office/powerpoint/2010/main" val="1496196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4790817" cy="44905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400" spc="-15" dirty="0">
                <a:latin typeface="Carlito"/>
                <a:cs typeface="Carlito"/>
              </a:rPr>
              <a:t>According to the plot, Launch Orbit </a:t>
            </a:r>
            <a:r>
              <a:rPr lang="en-GB" sz="2400" spc="-25" dirty="0">
                <a:latin typeface="Carlito"/>
                <a:cs typeface="Carlito"/>
              </a:rPr>
              <a:t>preferences </a:t>
            </a:r>
            <a:r>
              <a:rPr lang="en-GB" sz="2400" spc="-5" dirty="0">
                <a:latin typeface="Carlito"/>
                <a:cs typeface="Carlito"/>
              </a:rPr>
              <a:t>changed </a:t>
            </a:r>
            <a:r>
              <a:rPr lang="en-GB" sz="2400" spc="-20" dirty="0">
                <a:latin typeface="Carlito"/>
                <a:cs typeface="Carlito"/>
              </a:rPr>
              <a:t>over </a:t>
            </a:r>
            <a:r>
              <a:rPr lang="en-GB" sz="2400" spc="-10" dirty="0">
                <a:latin typeface="Carlito"/>
                <a:cs typeface="Carlito"/>
              </a:rPr>
              <a:t>Flight </a:t>
            </a:r>
            <a:r>
              <a:rPr lang="en-GB" sz="2400" spc="-50" dirty="0">
                <a:latin typeface="Carlito"/>
                <a:cs typeface="Carlito"/>
              </a:rPr>
              <a:t>Number.</a:t>
            </a:r>
          </a:p>
          <a:p>
            <a:pPr marL="0" indent="0">
              <a:lnSpc>
                <a:spcPct val="100000"/>
              </a:lnSpc>
              <a:spcBef>
                <a:spcPts val="1400"/>
              </a:spcBef>
              <a:buNone/>
            </a:pPr>
            <a:endParaRPr lang="en-GB" sz="2400" spc="-50" dirty="0">
              <a:latin typeface="Carlito"/>
              <a:cs typeface="Carlito"/>
            </a:endParaRPr>
          </a:p>
          <a:p>
            <a:pPr>
              <a:lnSpc>
                <a:spcPct val="100000"/>
              </a:lnSpc>
              <a:spcBef>
                <a:spcPts val="1400"/>
              </a:spcBef>
            </a:pPr>
            <a:r>
              <a:rPr lang="en-GB" sz="2400" spc="-15" dirty="0">
                <a:latin typeface="Carlito"/>
                <a:cs typeface="Carlito"/>
              </a:rPr>
              <a:t>We note that SpaceX </a:t>
            </a:r>
            <a:r>
              <a:rPr lang="en-GB" sz="2400" spc="-20" dirty="0">
                <a:latin typeface="Carlito"/>
                <a:cs typeface="Carlito"/>
              </a:rPr>
              <a:t>appears </a:t>
            </a:r>
            <a:r>
              <a:rPr lang="en-GB" sz="2400" spc="-15" dirty="0">
                <a:latin typeface="Carlito"/>
                <a:cs typeface="Carlito"/>
              </a:rPr>
              <a:t>to </a:t>
            </a:r>
            <a:r>
              <a:rPr lang="en-GB" sz="2400" spc="-25" dirty="0">
                <a:latin typeface="Carlito"/>
                <a:cs typeface="Carlito"/>
              </a:rPr>
              <a:t>perform better </a:t>
            </a:r>
            <a:r>
              <a:rPr lang="en-GB" sz="2400" dirty="0">
                <a:latin typeface="Carlito"/>
                <a:cs typeface="Carlito"/>
              </a:rPr>
              <a:t>in </a:t>
            </a:r>
            <a:r>
              <a:rPr lang="en-GB" sz="2400" spc="-20" dirty="0">
                <a:latin typeface="Carlito"/>
                <a:cs typeface="Carlito"/>
              </a:rPr>
              <a:t>lower </a:t>
            </a:r>
            <a:r>
              <a:rPr lang="en-GB" sz="2400" spc="-5" dirty="0">
                <a:latin typeface="Carlito"/>
                <a:cs typeface="Carlito"/>
              </a:rPr>
              <a:t>orbits.</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9874254A-60FE-421C-8B14-C84CA1AA8CBB}"/>
              </a:ext>
            </a:extLst>
          </p:cNvPr>
          <p:cNvPicPr>
            <a:picLocks noChangeAspect="1"/>
          </p:cNvPicPr>
          <p:nvPr/>
        </p:nvPicPr>
        <p:blipFill>
          <a:blip r:embed="rId3"/>
          <a:stretch>
            <a:fillRect/>
          </a:stretch>
        </p:blipFill>
        <p:spPr>
          <a:xfrm>
            <a:off x="6737499" y="1796282"/>
            <a:ext cx="4416053"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399"/>
            <a:ext cx="4408046" cy="436981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can see that there’s a strong correlation between the p</a:t>
            </a:r>
            <a:r>
              <a:rPr lang="en-GB" sz="2200" spc="-25" dirty="0" err="1">
                <a:latin typeface="Abadi" panose="020B0604020104020204" pitchFamily="34" charset="0"/>
                <a:cs typeface="Carlito"/>
              </a:rPr>
              <a:t>ayload</a:t>
            </a:r>
            <a:r>
              <a:rPr lang="en-GB" sz="2200" spc="-25" dirty="0">
                <a:latin typeface="Abadi" panose="020B0604020104020204" pitchFamily="34" charset="0"/>
                <a:cs typeface="Carlito"/>
              </a:rPr>
              <a:t> and the </a:t>
            </a:r>
            <a:r>
              <a:rPr lang="en-GB" sz="2200" spc="-15" dirty="0">
                <a:latin typeface="Abadi" panose="020B0604020104020204" pitchFamily="34" charset="0"/>
                <a:cs typeface="Carlito"/>
              </a:rPr>
              <a:t>orbit.</a:t>
            </a:r>
          </a:p>
          <a:p>
            <a:pPr marL="0" indent="0">
              <a:lnSpc>
                <a:spcPct val="100000"/>
              </a:lnSpc>
              <a:spcBef>
                <a:spcPts val="1400"/>
              </a:spcBef>
              <a:buNone/>
            </a:pPr>
            <a:endParaRPr lang="en-GB" sz="2200" spc="-15" dirty="0">
              <a:latin typeface="Abadi" panose="020B0604020104020204" pitchFamily="34" charset="0"/>
              <a:cs typeface="Carlito"/>
            </a:endParaRPr>
          </a:p>
          <a:p>
            <a:pPr>
              <a:lnSpc>
                <a:spcPct val="100000"/>
              </a:lnSpc>
              <a:spcBef>
                <a:spcPts val="1400"/>
              </a:spcBef>
            </a:pPr>
            <a:r>
              <a:rPr lang="en-GB" sz="2200" spc="-15" dirty="0">
                <a:latin typeface="Abadi" panose="020B0604020104020204" pitchFamily="34" charset="0"/>
                <a:cs typeface="Carlito"/>
              </a:rPr>
              <a:t>We see that the orbit VLEO only has a payload mass in the higher end of the range.</a:t>
            </a:r>
          </a:p>
          <a:p>
            <a:pPr>
              <a:lnSpc>
                <a:spcPct val="100000"/>
              </a:lnSpc>
              <a:spcBef>
                <a:spcPts val="1400"/>
              </a:spcBef>
            </a:pPr>
            <a:endParaRPr lang="en-GB" sz="2200" spc="-15" dirty="0">
              <a:latin typeface="Abadi" panose="020B0604020104020204" pitchFamily="34" charset="0"/>
              <a:cs typeface="Carlito"/>
            </a:endParaRPr>
          </a:p>
          <a:p>
            <a:pPr>
              <a:lnSpc>
                <a:spcPct val="100000"/>
              </a:lnSpc>
              <a:spcBef>
                <a:spcPts val="1400"/>
              </a:spcBef>
            </a:pPr>
            <a:r>
              <a:rPr lang="en-GB" sz="2200" dirty="0">
                <a:latin typeface="Abadi" panose="020B0604020104020204" pitchFamily="34" charset="0"/>
                <a:cs typeface="Carlito"/>
              </a:rPr>
              <a:t>0 indicates an unsuccessful launch, and 1 indicates a successful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BFE39E64-0617-4A87-85B4-0ED809D50C75}"/>
              </a:ext>
            </a:extLst>
          </p:cNvPr>
          <p:cNvPicPr>
            <a:picLocks noChangeAspect="1"/>
          </p:cNvPicPr>
          <p:nvPr/>
        </p:nvPicPr>
        <p:blipFill>
          <a:blip r:embed="rId3"/>
          <a:stretch>
            <a:fillRect/>
          </a:stretch>
        </p:blipFill>
        <p:spPr>
          <a:xfrm>
            <a:off x="6096000" y="1994535"/>
            <a:ext cx="4802372" cy="38115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864196"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Based on the graph we can see </a:t>
            </a:r>
            <a:r>
              <a:rPr lang="en-GB" sz="2200" spc="-15" dirty="0">
                <a:latin typeface="Abadi" panose="020B0604020104020204" pitchFamily="34" charset="0"/>
              </a:rPr>
              <a:t>s</a:t>
            </a:r>
            <a:r>
              <a:rPr lang="en-GB" sz="2200" spc="-15" dirty="0">
                <a:latin typeface="Abadi" panose="020B0604020104020204" pitchFamily="34" charset="0"/>
                <a:cs typeface="Carlito"/>
              </a:rPr>
              <a:t>uccess </a:t>
            </a:r>
            <a:r>
              <a:rPr lang="en-GB" sz="2200" spc="-20" dirty="0">
                <a:latin typeface="Abadi" panose="020B0604020104020204" pitchFamily="34" charset="0"/>
                <a:cs typeface="Carlito"/>
              </a:rPr>
              <a:t>generally </a:t>
            </a:r>
            <a:r>
              <a:rPr lang="en-GB" sz="2200" spc="-10" dirty="0">
                <a:latin typeface="Abadi" panose="020B0604020104020204" pitchFamily="34" charset="0"/>
                <a:cs typeface="Carlito"/>
              </a:rPr>
              <a:t>increases </a:t>
            </a:r>
            <a:r>
              <a:rPr lang="en-GB" sz="2200" spc="-20" dirty="0">
                <a:latin typeface="Abadi" panose="020B0604020104020204" pitchFamily="34" charset="0"/>
                <a:cs typeface="Carlito"/>
              </a:rPr>
              <a:t>over </a:t>
            </a:r>
            <a:r>
              <a:rPr lang="en-GB" sz="2200" spc="-5" dirty="0">
                <a:latin typeface="Abadi" panose="020B0604020104020204" pitchFamily="34" charset="0"/>
                <a:cs typeface="Carlito"/>
              </a:rPr>
              <a:t>time since </a:t>
            </a:r>
            <a:r>
              <a:rPr lang="en-GB" sz="2200" spc="-20" dirty="0">
                <a:latin typeface="Abadi" panose="020B0604020104020204" pitchFamily="34" charset="0"/>
                <a:cs typeface="Carlito"/>
              </a:rPr>
              <a:t>2013 </a:t>
            </a:r>
            <a:r>
              <a:rPr lang="en-GB" sz="2200" spc="-5" dirty="0">
                <a:latin typeface="Abadi" panose="020B0604020104020204" pitchFamily="34" charset="0"/>
                <a:cs typeface="Carlito"/>
              </a:rPr>
              <a:t>with a </a:t>
            </a:r>
            <a:r>
              <a:rPr lang="en-GB" sz="2200" spc="-10" dirty="0">
                <a:latin typeface="Abadi" panose="020B0604020104020204" pitchFamily="34" charset="0"/>
                <a:cs typeface="Carlito"/>
              </a:rPr>
              <a:t>slight </a:t>
            </a:r>
            <a:r>
              <a:rPr lang="en-GB" sz="2200" spc="-5" dirty="0">
                <a:latin typeface="Abadi" panose="020B0604020104020204" pitchFamily="34" charset="0"/>
                <a:cs typeface="Carlito"/>
              </a:rPr>
              <a:t>dip </a:t>
            </a:r>
            <a:r>
              <a:rPr lang="en-GB" sz="2200" dirty="0">
                <a:latin typeface="Abadi" panose="020B0604020104020204" pitchFamily="34" charset="0"/>
                <a:cs typeface="Carlito"/>
              </a:rPr>
              <a:t>in</a:t>
            </a:r>
            <a:r>
              <a:rPr lang="en-GB" sz="2200" spc="55" dirty="0">
                <a:latin typeface="Abadi" panose="020B0604020104020204" pitchFamily="34" charset="0"/>
                <a:cs typeface="Carlito"/>
              </a:rPr>
              <a:t> </a:t>
            </a:r>
            <a:r>
              <a:rPr lang="en-GB" sz="2200" spc="-25" dirty="0">
                <a:latin typeface="Abadi" panose="020B0604020104020204" pitchFamily="34" charset="0"/>
                <a:cs typeface="Carlito"/>
              </a:rPr>
              <a:t>2018</a:t>
            </a:r>
            <a:endParaRPr lang="en-GB" sz="2200" dirty="0">
              <a:latin typeface="Abadi" panose="020B0604020104020204" pitchFamily="34" charset="0"/>
              <a:cs typeface="Carlito"/>
            </a:endParaRPr>
          </a:p>
          <a:p>
            <a:pPr>
              <a:spcBef>
                <a:spcPts val="1400"/>
              </a:spcBef>
            </a:pPr>
            <a:endParaRPr lang="en-US" sz="2000" dirty="0"/>
          </a:p>
          <a:p>
            <a:pPr>
              <a:spcBef>
                <a:spcPts val="1400"/>
              </a:spcBef>
            </a:pPr>
            <a:r>
              <a:rPr lang="en-US" sz="2200" dirty="0">
                <a:latin typeface="Abadi" panose="020B0604020104020204" pitchFamily="34" charset="0"/>
              </a:rPr>
              <a:t>We can see that the </a:t>
            </a:r>
            <a:r>
              <a:rPr lang="en-GB" sz="2200" spc="-20" dirty="0">
                <a:latin typeface="Abadi" panose="020B0604020104020204" pitchFamily="34" charset="0"/>
                <a:cs typeface="Carlito"/>
              </a:rPr>
              <a:t>success </a:t>
            </a:r>
            <a:r>
              <a:rPr lang="en-GB" sz="2200" dirty="0">
                <a:latin typeface="Abadi" panose="020B0604020104020204" pitchFamily="34" charset="0"/>
                <a:cs typeface="Carlito"/>
              </a:rPr>
              <a:t>in </a:t>
            </a:r>
            <a:r>
              <a:rPr lang="en-GB" sz="2200" spc="-25" dirty="0">
                <a:latin typeface="Abadi" panose="020B0604020104020204" pitchFamily="34" charset="0"/>
                <a:cs typeface="Carlito"/>
              </a:rPr>
              <a:t>recent years </a:t>
            </a:r>
            <a:r>
              <a:rPr lang="en-GB" sz="2200" spc="-15" dirty="0">
                <a:latin typeface="Abadi" panose="020B0604020104020204" pitchFamily="34" charset="0"/>
                <a:cs typeface="Carlito"/>
              </a:rPr>
              <a:t>at </a:t>
            </a:r>
            <a:r>
              <a:rPr lang="en-GB" sz="2200" spc="-20" dirty="0">
                <a:latin typeface="Abadi" panose="020B0604020104020204" pitchFamily="34" charset="0"/>
                <a:cs typeface="Carlito"/>
              </a:rPr>
              <a:t>around</a:t>
            </a:r>
            <a:r>
              <a:rPr lang="en-GB" sz="2200" spc="90" dirty="0">
                <a:latin typeface="Abadi" panose="020B0604020104020204" pitchFamily="34" charset="0"/>
                <a:cs typeface="Carlito"/>
              </a:rPr>
              <a:t> </a:t>
            </a:r>
            <a:r>
              <a:rPr lang="en-GB" sz="2200" spc="-25" dirty="0">
                <a:latin typeface="Abadi" panose="020B0604020104020204" pitchFamily="34" charset="0"/>
                <a:cs typeface="Carlito"/>
              </a:rPr>
              <a:t>80%</a:t>
            </a:r>
          </a:p>
          <a:p>
            <a:pPr>
              <a:spcBef>
                <a:spcPts val="1400"/>
              </a:spcBef>
            </a:pPr>
            <a:endParaRPr lang="en-GB" sz="2200" spc="-25" dirty="0">
              <a:latin typeface="Abadi" panose="020B0604020104020204" pitchFamily="34" charset="0"/>
              <a:cs typeface="Carlito"/>
            </a:endParaRPr>
          </a:p>
          <a:p>
            <a:pPr>
              <a:spcBef>
                <a:spcPts val="1400"/>
              </a:spcBef>
            </a:pPr>
            <a:r>
              <a:rPr lang="en-GB" sz="2200" spc="-25" dirty="0">
                <a:latin typeface="Abadi" panose="020B0604020104020204" pitchFamily="34" charset="0"/>
                <a:cs typeface="Carlito"/>
              </a:rPr>
              <a:t>By 2019 we see another increase that goes slightly above 80%</a:t>
            </a:r>
            <a:endParaRPr lang="en-GB" sz="2200" dirty="0">
              <a:latin typeface="Abadi" panose="020B0604020104020204" pitchFamily="34" charset="0"/>
              <a:cs typeface="Carlito"/>
            </a:endParaRPr>
          </a:p>
          <a:p>
            <a:pPr>
              <a:spcBef>
                <a:spcPts val="1400"/>
              </a:spcBef>
            </a:pPr>
            <a:endParaRPr lang="en-US" sz="2200" dirty="0">
              <a:latin typeface="Abadi" panose="020B0604020104020204" pitchFamily="34" charset="0"/>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23</a:t>
            </a:fld>
            <a:endParaRPr lang="en-US" dirty="0">
              <a:solidFill>
                <a:srgbClr val="0B49CB"/>
              </a:solidFill>
            </a:endParaRPr>
          </a:p>
        </p:txBody>
      </p:sp>
      <p:cxnSp>
        <p:nvCxnSpPr>
          <p:cNvPr id="6" name="Straight Connector 5">
            <a:extLst>
              <a:ext uri="{FF2B5EF4-FFF2-40B4-BE49-F238E27FC236}">
                <a16:creationId xmlns:a16="http://schemas.microsoft.com/office/drawing/2014/main" id="{529FCD07-A287-4DAA-9A22-8DD64E019070}"/>
              </a:ext>
            </a:extLst>
          </p:cNvPr>
          <p:cNvCxnSpPr/>
          <p:nvPr/>
        </p:nvCxnSpPr>
        <p:spPr>
          <a:xfrm>
            <a:off x="233916" y="1371600"/>
            <a:ext cx="1078281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075514-D0AF-4F4C-B199-66CA9072199E}"/>
              </a:ext>
            </a:extLst>
          </p:cNvPr>
          <p:cNvPicPr>
            <a:picLocks noChangeAspect="1"/>
          </p:cNvPicPr>
          <p:nvPr/>
        </p:nvPicPr>
        <p:blipFill>
          <a:blip r:embed="rId2"/>
          <a:stretch>
            <a:fillRect/>
          </a:stretch>
        </p:blipFill>
        <p:spPr>
          <a:xfrm>
            <a:off x="6096000" y="1779204"/>
            <a:ext cx="5820666" cy="3353332"/>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5E77E7-74C4-4EC3-AD88-EE73E9EBFE76}"/>
              </a:ext>
            </a:extLst>
          </p:cNvPr>
          <p:cNvSpPr txBox="1"/>
          <p:nvPr/>
        </p:nvSpPr>
        <p:spPr>
          <a:xfrm>
            <a:off x="850605" y="1658680"/>
            <a:ext cx="5518297" cy="1015663"/>
          </a:xfrm>
          <a:prstGeom prst="rect">
            <a:avLst/>
          </a:prstGeom>
          <a:noFill/>
        </p:spPr>
        <p:txBody>
          <a:bodyPr wrap="square" rtlCol="0">
            <a:spAutoFit/>
          </a:bodyPr>
          <a:lstStyle/>
          <a:p>
            <a:r>
              <a:rPr lang="en-GB" sz="6000" dirty="0">
                <a:solidFill>
                  <a:srgbClr val="0B49CB"/>
                </a:solidFill>
                <a:latin typeface="Abadi" panose="020B0604020104020204" pitchFamily="34" charset="0"/>
              </a:rPr>
              <a:t>EDA with SQL </a:t>
            </a:r>
            <a:endParaRPr lang="en-ZA" sz="6000" dirty="0">
              <a:solidFill>
                <a:srgbClr val="0B49CB"/>
              </a:solidFill>
              <a:latin typeface="Abadi" panose="020B0604020104020204" pitchFamily="34" charset="0"/>
            </a:endParaRPr>
          </a:p>
        </p:txBody>
      </p:sp>
      <p:cxnSp>
        <p:nvCxnSpPr>
          <p:cNvPr id="4" name="Straight Connector 3">
            <a:extLst>
              <a:ext uri="{FF2B5EF4-FFF2-40B4-BE49-F238E27FC236}">
                <a16:creationId xmlns:a16="http://schemas.microsoft.com/office/drawing/2014/main" id="{05CFD1AE-5760-462C-A64C-5E394AA641BB}"/>
              </a:ext>
            </a:extLst>
          </p:cNvPr>
          <p:cNvCxnSpPr/>
          <p:nvPr/>
        </p:nvCxnSpPr>
        <p:spPr>
          <a:xfrm>
            <a:off x="233916" y="2934586"/>
            <a:ext cx="1166391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92E82E-4D09-42EC-A5B1-E77FF7E0A1D2}"/>
              </a:ext>
            </a:extLst>
          </p:cNvPr>
          <p:cNvSpPr txBox="1"/>
          <p:nvPr/>
        </p:nvSpPr>
        <p:spPr>
          <a:xfrm>
            <a:off x="527197" y="3194830"/>
            <a:ext cx="11137606" cy="1077218"/>
          </a:xfrm>
          <a:prstGeom prst="rect">
            <a:avLst/>
          </a:prstGeom>
          <a:noFill/>
        </p:spPr>
        <p:txBody>
          <a:bodyPr wrap="square" rtlCol="0">
            <a:spAutoFit/>
          </a:bodyPr>
          <a:lstStyle/>
          <a:p>
            <a:r>
              <a:rPr lang="en-GB" sz="3200" dirty="0">
                <a:latin typeface="Abadi" panose="020B0604020104020204" pitchFamily="34" charset="0"/>
              </a:rPr>
              <a:t>Exploratory data analysis (EDA) with SQL using IBM Db2 and </a:t>
            </a:r>
            <a:r>
              <a:rPr lang="en-GB" sz="3200" dirty="0" err="1">
                <a:latin typeface="Abadi" panose="020B0604020104020204" pitchFamily="34" charset="0"/>
              </a:rPr>
              <a:t>Jupyter</a:t>
            </a:r>
            <a:r>
              <a:rPr lang="en-GB" sz="3200" dirty="0">
                <a:latin typeface="Abadi" panose="020B0604020104020204" pitchFamily="34" charset="0"/>
              </a:rPr>
              <a:t> Notebook</a:t>
            </a:r>
            <a:endParaRPr lang="en-ZA" sz="3200" dirty="0">
              <a:latin typeface="Abadi" panose="020B0604020104020204" pitchFamily="34" charset="0"/>
            </a:endParaRPr>
          </a:p>
        </p:txBody>
      </p:sp>
      <p:sp>
        <p:nvSpPr>
          <p:cNvPr id="7" name="TextBox 6">
            <a:extLst>
              <a:ext uri="{FF2B5EF4-FFF2-40B4-BE49-F238E27FC236}">
                <a16:creationId xmlns:a16="http://schemas.microsoft.com/office/drawing/2014/main" id="{A3A40870-D87E-4B54-A9B4-826F3D69FD1F}"/>
              </a:ext>
            </a:extLst>
          </p:cNvPr>
          <p:cNvSpPr txBox="1"/>
          <p:nvPr/>
        </p:nvSpPr>
        <p:spPr>
          <a:xfrm>
            <a:off x="11233275" y="6368902"/>
            <a:ext cx="431528" cy="338554"/>
          </a:xfrm>
          <a:prstGeom prst="rect">
            <a:avLst/>
          </a:prstGeom>
          <a:noFill/>
        </p:spPr>
        <p:txBody>
          <a:bodyPr wrap="none" rtlCol="0">
            <a:spAutoFit/>
          </a:bodyPr>
          <a:lstStyle/>
          <a:p>
            <a:r>
              <a:rPr lang="en-GB" sz="1600" dirty="0">
                <a:solidFill>
                  <a:srgbClr val="0B49CB"/>
                </a:solidFill>
                <a:latin typeface="Abadi" panose="020B0604020104020204" pitchFamily="34" charset="0"/>
              </a:rPr>
              <a:t>24</a:t>
            </a:r>
            <a:endParaRPr lang="en-ZA" sz="1600" dirty="0">
              <a:solidFill>
                <a:srgbClr val="0B49CB"/>
              </a:solidFill>
              <a:latin typeface="Abadi" panose="020B0604020104020204" pitchFamily="34" charset="0"/>
            </a:endParaRPr>
          </a:p>
        </p:txBody>
      </p:sp>
    </p:spTree>
    <p:extLst>
      <p:ext uri="{BB962C8B-B14F-4D97-AF65-F5344CB8AC3E}">
        <p14:creationId xmlns:p14="http://schemas.microsoft.com/office/powerpoint/2010/main" val="3816421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Distinct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SQL, we used the keyword </a:t>
            </a:r>
            <a:r>
              <a:rPr lang="en-US" sz="2200" b="1" dirty="0">
                <a:latin typeface="Abadi" panose="020B0604020104020204" pitchFamily="34" charset="0"/>
              </a:rPr>
              <a:t>DISTINCT</a:t>
            </a:r>
            <a:r>
              <a:rPr lang="en-US" sz="2200" dirty="0">
                <a:latin typeface="Abadi" panose="020B0604020104020204" pitchFamily="34" charset="0"/>
              </a:rPr>
              <a:t> to search the table for distinct launch site names.</a:t>
            </a:r>
          </a:p>
          <a:p>
            <a:pPr>
              <a:spcBef>
                <a:spcPts val="1400"/>
              </a:spcBef>
            </a:pPr>
            <a:endParaRPr lang="en-US" sz="2200" dirty="0">
              <a:latin typeface="Abadi" panose="020B0604020104020204" pitchFamily="34" charset="0"/>
            </a:endParaRPr>
          </a:p>
          <a:p>
            <a:pPr marL="12700">
              <a:lnSpc>
                <a:spcPts val="2300"/>
              </a:lnSpc>
              <a:spcBef>
                <a:spcPts val="1200"/>
              </a:spcBef>
            </a:pPr>
            <a:r>
              <a:rPr lang="en-GB" sz="2400" spc="-5" dirty="0">
                <a:latin typeface="Carlito"/>
                <a:cs typeface="Carlito"/>
              </a:rPr>
              <a:t>When looking at CCAFS LC-40 and CCAFS SLC-40 could be the exact same launch site, but someone made a data entry error that caused the names to differ.</a:t>
            </a:r>
            <a:endParaRPr lang="en-GB" sz="2400" dirty="0">
              <a:latin typeface="Carlito"/>
              <a:cs typeface="Carlito"/>
            </a:endParaRPr>
          </a:p>
          <a:p>
            <a:pPr>
              <a:spcBef>
                <a:spcPts val="1400"/>
              </a:spcBef>
            </a:pPr>
            <a:endParaRPr lang="en-US" sz="2200" dirty="0">
              <a:latin typeface="Abadi" panose="020B0604020104020204" pitchFamily="34" charset="0"/>
            </a:endParaRP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Autofit/>
          </a:bodyPr>
          <a:lstStyle/>
          <a:p>
            <a:pPr>
              <a:spcAft>
                <a:spcPts val="600"/>
              </a:spcAft>
            </a:pPr>
            <a:r>
              <a:rPr lang="en-US" dirty="0">
                <a:solidFill>
                  <a:srgbClr val="0B49CB"/>
                </a:solidFill>
              </a:rPr>
              <a:t>25</a:t>
            </a:r>
          </a:p>
        </p:txBody>
      </p:sp>
      <p:cxnSp>
        <p:nvCxnSpPr>
          <p:cNvPr id="7" name="Straight Connector 6">
            <a:extLst>
              <a:ext uri="{FF2B5EF4-FFF2-40B4-BE49-F238E27FC236}">
                <a16:creationId xmlns:a16="http://schemas.microsoft.com/office/drawing/2014/main" id="{5E94E977-A394-4FD7-91EA-225ABA2C5EFB}"/>
              </a:ext>
            </a:extLst>
          </p:cNvPr>
          <p:cNvCxnSpPr/>
          <p:nvPr/>
        </p:nvCxnSpPr>
        <p:spPr>
          <a:xfrm>
            <a:off x="552893" y="1339702"/>
            <a:ext cx="1055813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1B7C3FA-F778-477B-A1E1-45B0095F995B}"/>
              </a:ext>
            </a:extLst>
          </p:cNvPr>
          <p:cNvPicPr>
            <a:picLocks noChangeAspect="1"/>
          </p:cNvPicPr>
          <p:nvPr/>
        </p:nvPicPr>
        <p:blipFill>
          <a:blip r:embed="rId2"/>
          <a:stretch>
            <a:fillRect/>
          </a:stretch>
        </p:blipFill>
        <p:spPr>
          <a:xfrm>
            <a:off x="6096000" y="1782980"/>
            <a:ext cx="5312735" cy="292273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06726"/>
            <a:ext cx="10222887" cy="186069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EAAC170-7149-4C7E-B59C-55F98E6F2C0F}"/>
              </a:ext>
            </a:extLst>
          </p:cNvPr>
          <p:cNvPicPr>
            <a:picLocks noChangeAspect="1"/>
          </p:cNvPicPr>
          <p:nvPr/>
        </p:nvPicPr>
        <p:blipFill>
          <a:blip r:embed="rId3"/>
          <a:stretch>
            <a:fillRect/>
          </a:stretch>
        </p:blipFill>
        <p:spPr>
          <a:xfrm>
            <a:off x="770011" y="1442166"/>
            <a:ext cx="10515600" cy="3579414"/>
          </a:xfrm>
          <a:prstGeom prst="rect">
            <a:avLst/>
          </a:prstGeom>
        </p:spPr>
      </p:pic>
      <p:sp>
        <p:nvSpPr>
          <p:cNvPr id="8" name="TextBox 7">
            <a:extLst>
              <a:ext uri="{FF2B5EF4-FFF2-40B4-BE49-F238E27FC236}">
                <a16:creationId xmlns:a16="http://schemas.microsoft.com/office/drawing/2014/main" id="{BF62A262-AEF3-4E62-A117-71A1277B836A}"/>
              </a:ext>
            </a:extLst>
          </p:cNvPr>
          <p:cNvSpPr txBox="1"/>
          <p:nvPr/>
        </p:nvSpPr>
        <p:spPr>
          <a:xfrm>
            <a:off x="770011" y="5415834"/>
            <a:ext cx="10515600" cy="430887"/>
          </a:xfrm>
          <a:prstGeom prst="rect">
            <a:avLst/>
          </a:prstGeom>
          <a:noFill/>
        </p:spPr>
        <p:txBody>
          <a:bodyPr wrap="square" rtlCol="0">
            <a:spAutoFit/>
          </a:bodyPr>
          <a:lstStyle/>
          <a:p>
            <a:r>
              <a:rPr lang="en-GB" sz="2200" dirty="0">
                <a:latin typeface="Abadi" panose="020B0604020104020204" pitchFamily="34" charset="0"/>
              </a:rPr>
              <a:t>We used this query to collect 5 records where the launch site name began with ‘CCA’</a:t>
            </a:r>
            <a:endParaRPr lang="en-ZA" sz="22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7" name="Content Placeholder 6">
            <a:extLst>
              <a:ext uri="{FF2B5EF4-FFF2-40B4-BE49-F238E27FC236}">
                <a16:creationId xmlns:a16="http://schemas.microsoft.com/office/drawing/2014/main" id="{9BDBD125-39F8-49E0-A3C1-204426109003}"/>
              </a:ext>
            </a:extLst>
          </p:cNvPr>
          <p:cNvPicPr>
            <a:picLocks noGrp="1" noChangeAspect="1"/>
          </p:cNvPicPr>
          <p:nvPr>
            <p:ph idx="4294967295"/>
          </p:nvPr>
        </p:nvPicPr>
        <p:blipFill>
          <a:blip r:embed="rId3"/>
          <a:stretch>
            <a:fillRect/>
          </a:stretch>
        </p:blipFill>
        <p:spPr>
          <a:xfrm>
            <a:off x="770010" y="1738224"/>
            <a:ext cx="10255953" cy="2599859"/>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by NASA (CRS)</a:t>
            </a:r>
          </a:p>
        </p:txBody>
      </p:sp>
      <p:sp>
        <p:nvSpPr>
          <p:cNvPr id="8" name="TextBox 7">
            <a:extLst>
              <a:ext uri="{FF2B5EF4-FFF2-40B4-BE49-F238E27FC236}">
                <a16:creationId xmlns:a16="http://schemas.microsoft.com/office/drawing/2014/main" id="{076830D7-D254-4DD5-B1E8-4CAD80EACAFA}"/>
              </a:ext>
            </a:extLst>
          </p:cNvPr>
          <p:cNvSpPr txBox="1"/>
          <p:nvPr/>
        </p:nvSpPr>
        <p:spPr>
          <a:xfrm>
            <a:off x="770011" y="4856098"/>
            <a:ext cx="10255953" cy="1846659"/>
          </a:xfrm>
          <a:prstGeom prst="rect">
            <a:avLst/>
          </a:prstGeom>
          <a:noFill/>
        </p:spPr>
        <p:txBody>
          <a:bodyPr wrap="square" rtlCol="0">
            <a:spAutoFit/>
          </a:bodyPr>
          <a:lstStyle/>
          <a:p>
            <a:pPr marL="285750" indent="-285750">
              <a:buFont typeface="Arial" panose="020B0604020202020204" pitchFamily="34" charset="0"/>
              <a:buChar char="•"/>
            </a:pPr>
            <a:r>
              <a:rPr lang="en-GB" sz="2200" spc="-5" dirty="0">
                <a:latin typeface="Abadi" panose="020B0604020104020204" pitchFamily="34" charset="0"/>
                <a:cs typeface="Carlito"/>
              </a:rPr>
              <a:t>This </a:t>
            </a:r>
            <a:r>
              <a:rPr lang="en-GB" sz="2200" dirty="0">
                <a:latin typeface="Abadi" panose="020B0604020104020204" pitchFamily="34" charset="0"/>
                <a:cs typeface="Carlito"/>
              </a:rPr>
              <a:t>query </a:t>
            </a:r>
            <a:r>
              <a:rPr lang="en-GB" sz="2200" spc="-5" dirty="0">
                <a:latin typeface="Abadi" panose="020B0604020104020204" pitchFamily="34" charset="0"/>
                <a:cs typeface="Carlito"/>
              </a:rPr>
              <a:t>sums </a:t>
            </a:r>
            <a:r>
              <a:rPr lang="en-GB" sz="2200" dirty="0">
                <a:latin typeface="Abadi" panose="020B0604020104020204" pitchFamily="34" charset="0"/>
                <a:cs typeface="Carlito"/>
              </a:rPr>
              <a:t>the </a:t>
            </a:r>
            <a:r>
              <a:rPr lang="en-GB" sz="2200" spc="-25" dirty="0">
                <a:latin typeface="Abadi" panose="020B0604020104020204" pitchFamily="34" charset="0"/>
                <a:cs typeface="Carlito"/>
              </a:rPr>
              <a:t>total </a:t>
            </a:r>
            <a:r>
              <a:rPr lang="en-GB" sz="2200" spc="-10" dirty="0">
                <a:latin typeface="Abadi" panose="020B0604020104020204" pitchFamily="34" charset="0"/>
                <a:cs typeface="Carlito"/>
              </a:rPr>
              <a:t>payload </a:t>
            </a:r>
            <a:r>
              <a:rPr lang="en-GB" sz="2200" spc="-5" dirty="0">
                <a:latin typeface="Abadi" panose="020B0604020104020204" pitchFamily="34" charset="0"/>
                <a:cs typeface="Carlito"/>
              </a:rPr>
              <a:t>mass </a:t>
            </a:r>
            <a:r>
              <a:rPr lang="en-GB" sz="2200" dirty="0">
                <a:latin typeface="Abadi" panose="020B0604020104020204" pitchFamily="34" charset="0"/>
                <a:cs typeface="Carlito"/>
              </a:rPr>
              <a:t>in kg </a:t>
            </a:r>
            <a:r>
              <a:rPr lang="en-GB" sz="2200" spc="-15" dirty="0">
                <a:latin typeface="Abadi" panose="020B0604020104020204" pitchFamily="34" charset="0"/>
                <a:cs typeface="Carlito"/>
              </a:rPr>
              <a:t>where </a:t>
            </a:r>
            <a:r>
              <a:rPr lang="en-GB" sz="2200" dirty="0">
                <a:latin typeface="Abadi" panose="020B0604020104020204" pitchFamily="34" charset="0"/>
                <a:cs typeface="Carlito"/>
              </a:rPr>
              <a:t>NASA </a:t>
            </a:r>
            <a:r>
              <a:rPr lang="en-GB" sz="2200" spc="-20" dirty="0">
                <a:latin typeface="Abadi" panose="020B0604020104020204" pitchFamily="34" charset="0"/>
                <a:cs typeface="Carlito"/>
              </a:rPr>
              <a:t>was </a:t>
            </a:r>
            <a:r>
              <a:rPr lang="en-GB" sz="2200" dirty="0">
                <a:latin typeface="Abadi" panose="020B0604020104020204" pitchFamily="34" charset="0"/>
                <a:cs typeface="Carlito"/>
              </a:rPr>
              <a:t>the </a:t>
            </a:r>
            <a:r>
              <a:rPr lang="en-GB" sz="2200" spc="-60" dirty="0">
                <a:latin typeface="Abadi" panose="020B0604020104020204" pitchFamily="34" charset="0"/>
                <a:cs typeface="Carlito"/>
              </a:rPr>
              <a:t>customer, and the total amounted to 45596 kg.</a:t>
            </a:r>
          </a:p>
          <a:p>
            <a:pPr marL="285750" indent="-285750">
              <a:buFont typeface="Arial" panose="020B0604020202020204" pitchFamily="34" charset="0"/>
              <a:buChar char="•"/>
            </a:pPr>
            <a:endParaRPr lang="en-GB" sz="2200" spc="-60" dirty="0">
              <a:solidFill>
                <a:srgbClr val="404040"/>
              </a:solidFill>
              <a:latin typeface="Abadi" panose="020B0604020104020204" pitchFamily="34" charset="0"/>
              <a:cs typeface="Carlito"/>
            </a:endParaRPr>
          </a:p>
          <a:p>
            <a:pPr marL="285750" indent="-285750">
              <a:buFont typeface="Arial" panose="020B0604020202020204" pitchFamily="34" charset="0"/>
              <a:buChar char="•"/>
            </a:pPr>
            <a:r>
              <a:rPr lang="en-GB" sz="2200" dirty="0">
                <a:latin typeface="Abadi" panose="020B0604020104020204" pitchFamily="34" charset="0"/>
              </a:rPr>
              <a:t>CRS stands for Commercial Resupply Services which </a:t>
            </a:r>
            <a:r>
              <a:rPr lang="en-GB" sz="2200" dirty="0">
                <a:solidFill>
                  <a:srgbClr val="000000"/>
                </a:solidFill>
                <a:effectLst/>
                <a:latin typeface="Abadi" panose="020B0604020104020204" pitchFamily="34" charset="0"/>
              </a:rPr>
              <a:t>shows</a:t>
            </a:r>
            <a:r>
              <a:rPr lang="en-GB" sz="2200" dirty="0">
                <a:latin typeface="Abadi" panose="020B0604020104020204" pitchFamily="34" charset="0"/>
              </a:rPr>
              <a:t> that </a:t>
            </a:r>
            <a:r>
              <a:rPr lang="en-GB" sz="2200" dirty="0">
                <a:solidFill>
                  <a:srgbClr val="000000"/>
                </a:solidFill>
                <a:effectLst/>
                <a:latin typeface="Abadi" panose="020B0604020104020204" pitchFamily="34" charset="0"/>
              </a:rPr>
              <a:t>those</a:t>
            </a:r>
            <a:r>
              <a:rPr lang="en-GB" sz="2200" dirty="0">
                <a:latin typeface="Abadi" panose="020B0604020104020204" pitchFamily="34" charset="0"/>
              </a:rPr>
              <a:t> payloads </a:t>
            </a:r>
            <a:r>
              <a:rPr lang="en-GB" sz="2200" dirty="0">
                <a:solidFill>
                  <a:srgbClr val="000000"/>
                </a:solidFill>
                <a:effectLst/>
                <a:latin typeface="Abadi" panose="020B0604020104020204" pitchFamily="34" charset="0"/>
              </a:rPr>
              <a:t>had been</a:t>
            </a:r>
            <a:r>
              <a:rPr lang="en-GB" sz="2200" dirty="0">
                <a:latin typeface="Abadi" panose="020B0604020104020204" pitchFamily="34" charset="0"/>
              </a:rPr>
              <a:t> </a:t>
            </a:r>
            <a:r>
              <a:rPr lang="en-GB" sz="2200" dirty="0">
                <a:solidFill>
                  <a:srgbClr val="000000"/>
                </a:solidFill>
                <a:effectLst/>
                <a:latin typeface="Abadi" panose="020B0604020104020204" pitchFamily="34" charset="0"/>
              </a:rPr>
              <a:t>despatched</a:t>
            </a:r>
            <a:r>
              <a:rPr lang="en-GB" sz="2200" dirty="0">
                <a:latin typeface="Abadi" panose="020B0604020104020204" pitchFamily="34" charset="0"/>
              </a:rPr>
              <a:t> to the International Space Station (ISS).</a:t>
            </a:r>
            <a:endParaRPr lang="en-ZA" sz="22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113721"/>
            <a:ext cx="2743200" cy="531627"/>
          </a:xfrm>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cxnSp>
        <p:nvCxnSpPr>
          <p:cNvPr id="5" name="Straight Connector 4">
            <a:extLst>
              <a:ext uri="{FF2B5EF4-FFF2-40B4-BE49-F238E27FC236}">
                <a16:creationId xmlns:a16="http://schemas.microsoft.com/office/drawing/2014/main" id="{5819FCE1-4A8E-4506-B82D-E37B16E1416F}"/>
              </a:ext>
            </a:extLst>
          </p:cNvPr>
          <p:cNvCxnSpPr/>
          <p:nvPr/>
        </p:nvCxnSpPr>
        <p:spPr>
          <a:xfrm>
            <a:off x="770011" y="1222744"/>
            <a:ext cx="1088327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9A1E415-1B95-4DAD-805E-0D5860827C95}"/>
              </a:ext>
            </a:extLst>
          </p:cNvPr>
          <p:cNvPicPr>
            <a:picLocks noChangeAspect="1"/>
          </p:cNvPicPr>
          <p:nvPr/>
        </p:nvPicPr>
        <p:blipFill>
          <a:blip r:embed="rId2"/>
          <a:stretch>
            <a:fillRect/>
          </a:stretch>
        </p:blipFill>
        <p:spPr>
          <a:xfrm>
            <a:off x="770010" y="1467293"/>
            <a:ext cx="10515601" cy="3242930"/>
          </a:xfrm>
          <a:prstGeom prst="rect">
            <a:avLst/>
          </a:prstGeom>
        </p:spPr>
      </p:pic>
      <p:sp>
        <p:nvSpPr>
          <p:cNvPr id="11" name="TextBox 10">
            <a:extLst>
              <a:ext uri="{FF2B5EF4-FFF2-40B4-BE49-F238E27FC236}">
                <a16:creationId xmlns:a16="http://schemas.microsoft.com/office/drawing/2014/main" id="{C945B181-039C-402B-A14C-9F61D7900760}"/>
              </a:ext>
            </a:extLst>
          </p:cNvPr>
          <p:cNvSpPr txBox="1"/>
          <p:nvPr/>
        </p:nvSpPr>
        <p:spPr>
          <a:xfrm>
            <a:off x="669851" y="5401339"/>
            <a:ext cx="10615760" cy="1446550"/>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Using this query we calculated the average payload mass that was carried by booster version F9 v1.1.</a:t>
            </a:r>
          </a:p>
          <a:p>
            <a:endParaRPr lang="en-GB"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We see that the average falls on the low end range of the payload mass.</a:t>
            </a:r>
          </a:p>
        </p:txBody>
      </p:sp>
    </p:spTree>
    <p:extLst>
      <p:ext uri="{BB962C8B-B14F-4D97-AF65-F5344CB8AC3E}">
        <p14:creationId xmlns:p14="http://schemas.microsoft.com/office/powerpoint/2010/main" val="64505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4060" y="4362574"/>
            <a:ext cx="8874219" cy="1814388"/>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Using this query, we extracted the date of the first successful landing outcome on ground pad which occurred on the 22</a:t>
            </a:r>
            <a:r>
              <a:rPr lang="en-US" sz="2200" baseline="30000" dirty="0">
                <a:latin typeface="Abadi" panose="020B0604020104020204" pitchFamily="34" charset="0"/>
              </a:rPr>
              <a:t>nd</a:t>
            </a:r>
            <a:r>
              <a:rPr lang="en-US" sz="22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29</a:t>
            </a:fld>
            <a:endParaRPr lang="en-US" dirty="0">
              <a:solidFill>
                <a:srgbClr val="0B49CB"/>
              </a:solidFill>
            </a:endParaRPr>
          </a:p>
        </p:txBody>
      </p:sp>
      <p:cxnSp>
        <p:nvCxnSpPr>
          <p:cNvPr id="7" name="Straight Connector 6">
            <a:extLst>
              <a:ext uri="{FF2B5EF4-FFF2-40B4-BE49-F238E27FC236}">
                <a16:creationId xmlns:a16="http://schemas.microsoft.com/office/drawing/2014/main" id="{3CF4A4D7-3845-41F7-87C8-A8B76E9FB73D}"/>
              </a:ext>
            </a:extLst>
          </p:cNvPr>
          <p:cNvCxnSpPr/>
          <p:nvPr/>
        </p:nvCxnSpPr>
        <p:spPr>
          <a:xfrm>
            <a:off x="754912" y="1371600"/>
            <a:ext cx="10271051"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20E4EF-5082-4FD8-A3D3-BB40052E32D7}"/>
              </a:ext>
            </a:extLst>
          </p:cNvPr>
          <p:cNvPicPr>
            <a:picLocks noChangeAspect="1"/>
          </p:cNvPicPr>
          <p:nvPr/>
        </p:nvPicPr>
        <p:blipFill>
          <a:blip r:embed="rId2"/>
          <a:stretch>
            <a:fillRect/>
          </a:stretch>
        </p:blipFill>
        <p:spPr>
          <a:xfrm>
            <a:off x="670705" y="1542019"/>
            <a:ext cx="9217574" cy="22727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via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via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Images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06049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2710" y="4362572"/>
            <a:ext cx="10127681" cy="1993777"/>
          </a:xfrm>
          <a:prstGeom prst="rect">
            <a:avLst/>
          </a:prstGeom>
        </p:spPr>
        <p:txBody>
          <a:bodyPr vert="horz" lIns="91440" tIns="45720" rIns="91440" bIns="45720" rtlCol="0">
            <a:normAutofit/>
          </a:bodyPr>
          <a:lstStyle/>
          <a:p>
            <a:pPr marL="0" indent="0">
              <a:spcBef>
                <a:spcPts val="1400"/>
              </a:spcBef>
              <a:buNone/>
            </a:pPr>
            <a:r>
              <a:rPr lang="en-US" sz="2000" dirty="0">
                <a:latin typeface="Abadi" panose="020B0604020104020204" pitchFamily="34" charset="0"/>
              </a:rPr>
              <a:t>In this query, 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30</a:t>
            </a:fld>
            <a:endParaRPr lang="en-US" dirty="0">
              <a:solidFill>
                <a:srgbClr val="0B49CB"/>
              </a:solidFill>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2D383C24-1602-4336-BDC9-83AF5448CD7E}"/>
              </a:ext>
            </a:extLst>
          </p:cNvPr>
          <p:cNvCxnSpPr/>
          <p:nvPr/>
        </p:nvCxnSpPr>
        <p:spPr>
          <a:xfrm>
            <a:off x="1190847" y="1382233"/>
            <a:ext cx="10357684"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C9A24F9-5C5A-4DAA-A4E6-73A8F1AA264E}"/>
              </a:ext>
            </a:extLst>
          </p:cNvPr>
          <p:cNvPicPr>
            <a:picLocks noChangeAspect="1"/>
          </p:cNvPicPr>
          <p:nvPr/>
        </p:nvPicPr>
        <p:blipFill>
          <a:blip r:embed="rId2"/>
          <a:stretch>
            <a:fillRect/>
          </a:stretch>
        </p:blipFill>
        <p:spPr>
          <a:xfrm>
            <a:off x="972709" y="1935307"/>
            <a:ext cx="10575821" cy="21230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8392" y="4643224"/>
            <a:ext cx="10830140" cy="1893042"/>
          </a:xfrm>
          <a:prstGeom prst="rect">
            <a:avLst/>
          </a:prstGeom>
        </p:spPr>
        <p:txBody>
          <a:bodyPr vert="horz" lIns="91440" tIns="45720" rIns="91440" bIns="45720" rtlCol="0">
            <a:normAutofit lnSpcReduction="10000"/>
          </a:bodyPr>
          <a:lstStyle/>
          <a:p>
            <a:pPr>
              <a:spcBef>
                <a:spcPts val="1400"/>
              </a:spcBef>
            </a:pPr>
            <a:r>
              <a:rPr lang="en-US" sz="2000" dirty="0">
                <a:latin typeface="Abadi" panose="020B0604020104020204" pitchFamily="34" charset="0"/>
              </a:rPr>
              <a:t>We used the symbol like ‘%’ to filter in the </a:t>
            </a:r>
            <a:r>
              <a:rPr lang="en-US" sz="2000" b="1" dirty="0">
                <a:latin typeface="Abadi" panose="020B0604020104020204" pitchFamily="34" charset="0"/>
              </a:rPr>
              <a:t>WHERE</a:t>
            </a:r>
            <a:r>
              <a:rPr lang="en-US" sz="2000" dirty="0">
                <a:latin typeface="Abadi" panose="020B0604020104020204" pitchFamily="34" charset="0"/>
              </a:rPr>
              <a:t> clause whether the Mission Outcome was a success or a failure. </a:t>
            </a:r>
          </a:p>
          <a:p>
            <a:pPr>
              <a:spcBef>
                <a:spcPts val="1400"/>
              </a:spcBef>
            </a:pPr>
            <a:r>
              <a:rPr lang="en-US" sz="2000" dirty="0">
                <a:latin typeface="Abadi" panose="020B0604020104020204" pitchFamily="34" charset="0"/>
              </a:rPr>
              <a:t> There was 1 failure (in flight)</a:t>
            </a:r>
          </a:p>
          <a:p>
            <a:pPr>
              <a:spcBef>
                <a:spcPts val="1400"/>
              </a:spcBef>
            </a:pPr>
            <a:r>
              <a:rPr lang="en-US" sz="2000" dirty="0">
                <a:latin typeface="Abadi" panose="020B0604020104020204" pitchFamily="34" charset="0"/>
              </a:rPr>
              <a:t> 99 successful mission outcomes.</a:t>
            </a:r>
          </a:p>
          <a:p>
            <a:pPr>
              <a:spcBef>
                <a:spcPts val="1400"/>
              </a:spcBef>
            </a:pPr>
            <a:r>
              <a:rPr lang="en-US" sz="2000" dirty="0">
                <a:latin typeface="Abadi" panose="020B0604020104020204" pitchFamily="34" charset="0"/>
              </a:rPr>
              <a:t> 1 success but the payload status is unclear.</a:t>
            </a:r>
          </a:p>
          <a:p>
            <a:pPr>
              <a:spcBef>
                <a:spcPts val="1400"/>
              </a:spcBef>
            </a:pPr>
            <a:endParaRPr lang="en-US" sz="2000" dirty="0">
              <a:latin typeface="Abadi" panose="020B0604020104020204" pitchFamily="34" charset="0"/>
            </a:endParaRP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31</a:t>
            </a:fld>
            <a:endParaRPr lang="en-US" dirty="0">
              <a:solidFill>
                <a:srgbClr val="0B49CB"/>
              </a:solidFill>
            </a:endParaRPr>
          </a:p>
        </p:txBody>
      </p:sp>
      <p:pic>
        <p:nvPicPr>
          <p:cNvPr id="6" name="Picture 5">
            <a:extLst>
              <a:ext uri="{FF2B5EF4-FFF2-40B4-BE49-F238E27FC236}">
                <a16:creationId xmlns:a16="http://schemas.microsoft.com/office/drawing/2014/main" id="{AC44D080-15A1-4E83-BEF5-87AEB5BE7BA3}"/>
              </a:ext>
            </a:extLst>
          </p:cNvPr>
          <p:cNvPicPr>
            <a:picLocks noChangeAspect="1"/>
          </p:cNvPicPr>
          <p:nvPr/>
        </p:nvPicPr>
        <p:blipFill>
          <a:blip r:embed="rId2"/>
          <a:stretch>
            <a:fillRect/>
          </a:stretch>
        </p:blipFill>
        <p:spPr>
          <a:xfrm>
            <a:off x="718391" y="2108603"/>
            <a:ext cx="10830140" cy="2361326"/>
          </a:xfrm>
          <a:prstGeom prst="rect">
            <a:avLst/>
          </a:prstGeom>
        </p:spPr>
      </p:pic>
    </p:spTree>
    <p:extLst>
      <p:ext uri="{BB962C8B-B14F-4D97-AF65-F5344CB8AC3E}">
        <p14:creationId xmlns:p14="http://schemas.microsoft.com/office/powerpoint/2010/main" val="1917012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that Carried Maximum </a:t>
            </a:r>
            <a:r>
              <a:rPr lang="en-US" sz="3600" dirty="0">
                <a:solidFill>
                  <a:srgbClr val="0B49CB"/>
                </a:solidFill>
                <a:latin typeface="Abadi" panose="020B0604020104020204" pitchFamily="34" charset="0"/>
                <a:ea typeface="+mj-ea"/>
                <a:cs typeface="+mj-cs"/>
              </a:rPr>
              <a:t>P</a:t>
            </a:r>
            <a:r>
              <a:rPr lang="en-US" sz="3600" kern="1200" dirty="0">
                <a:solidFill>
                  <a:srgbClr val="0B49CB"/>
                </a:solidFill>
                <a:latin typeface="Abadi" panose="020B0604020104020204" pitchFamily="34" charset="0"/>
                <a:ea typeface="+mj-ea"/>
                <a:cs typeface="+mj-cs"/>
              </a:rPr>
              <a:t>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12642" y="1935309"/>
            <a:ext cx="3765088" cy="3901966"/>
          </a:xfrm>
          <a:prstGeom prst="rect">
            <a:avLst/>
          </a:prstGeom>
        </p:spPr>
        <p:txBody>
          <a:bodyPr vert="horz" lIns="91440" tIns="45720" rIns="91440" bIns="45720" rtlCol="0">
            <a:normAutofit/>
          </a:bodyPr>
          <a:lstStyle/>
          <a:p>
            <a:pPr marL="12700" marR="5080">
              <a:lnSpc>
                <a:spcPct val="90100"/>
              </a:lnSpc>
              <a:spcBef>
                <a:spcPts val="340"/>
              </a:spcBef>
            </a:pPr>
            <a:r>
              <a:rPr lang="en-GB" sz="2200" spc="-5" dirty="0">
                <a:latin typeface="Abadi" panose="020B0604020104020204" pitchFamily="34" charset="0"/>
                <a:cs typeface="Carlito"/>
              </a:rPr>
              <a:t>This </a:t>
            </a:r>
            <a:r>
              <a:rPr lang="en-GB" sz="2200" dirty="0">
                <a:latin typeface="Abadi" panose="020B0604020104020204" pitchFamily="34" charset="0"/>
                <a:cs typeface="Carlito"/>
              </a:rPr>
              <a:t>query </a:t>
            </a:r>
            <a:r>
              <a:rPr lang="en-GB" sz="2200" spc="-5" dirty="0">
                <a:latin typeface="Abadi" panose="020B0604020104020204" pitchFamily="34" charset="0"/>
                <a:cs typeface="Carlito"/>
              </a:rPr>
              <a:t>returns </a:t>
            </a:r>
            <a:r>
              <a:rPr lang="en-GB" sz="2200" dirty="0">
                <a:latin typeface="Abadi" panose="020B0604020104020204" pitchFamily="34" charset="0"/>
                <a:cs typeface="Carlito"/>
              </a:rPr>
              <a:t>the </a:t>
            </a:r>
            <a:r>
              <a:rPr lang="en-GB" sz="2200" spc="-20" dirty="0">
                <a:latin typeface="Abadi" panose="020B0604020104020204" pitchFamily="34" charset="0"/>
                <a:cs typeface="Carlito"/>
              </a:rPr>
              <a:t>booster </a:t>
            </a:r>
            <a:r>
              <a:rPr lang="en-GB" sz="2200" spc="-25" dirty="0">
                <a:latin typeface="Abadi" panose="020B0604020104020204" pitchFamily="34" charset="0"/>
                <a:cs typeface="Carlito"/>
              </a:rPr>
              <a:t>versions </a:t>
            </a:r>
            <a:r>
              <a:rPr lang="en-GB" sz="2200" spc="-5" dirty="0">
                <a:latin typeface="Abadi" panose="020B0604020104020204" pitchFamily="34" charset="0"/>
                <a:cs typeface="Carlito"/>
              </a:rPr>
              <a:t>that carried </a:t>
            </a:r>
            <a:r>
              <a:rPr lang="en-GB" sz="2200" dirty="0">
                <a:latin typeface="Abadi" panose="020B0604020104020204" pitchFamily="34" charset="0"/>
                <a:cs typeface="Carlito"/>
              </a:rPr>
              <a:t>the </a:t>
            </a:r>
            <a:r>
              <a:rPr lang="en-GB" sz="2200" spc="-5" dirty="0">
                <a:latin typeface="Abadi" panose="020B0604020104020204" pitchFamily="34" charset="0"/>
                <a:cs typeface="Carlito"/>
              </a:rPr>
              <a:t>highest </a:t>
            </a:r>
            <a:r>
              <a:rPr lang="en-GB" sz="2200" spc="-10" dirty="0">
                <a:latin typeface="Abadi" panose="020B0604020104020204" pitchFamily="34" charset="0"/>
                <a:cs typeface="Carlito"/>
              </a:rPr>
              <a:t>payload </a:t>
            </a:r>
            <a:r>
              <a:rPr lang="en-GB" sz="2200" spc="-5" dirty="0">
                <a:latin typeface="Abadi" panose="020B0604020104020204" pitchFamily="34" charset="0"/>
                <a:cs typeface="Carlito"/>
              </a:rPr>
              <a:t>mass which amounted to </a:t>
            </a:r>
            <a:r>
              <a:rPr lang="en-GB" sz="2200" dirty="0">
                <a:latin typeface="Abadi" panose="020B0604020104020204" pitchFamily="34" charset="0"/>
                <a:cs typeface="Carlito"/>
              </a:rPr>
              <a:t>15600 kg.</a:t>
            </a:r>
          </a:p>
          <a:p>
            <a:pPr marL="0" indent="0">
              <a:spcBef>
                <a:spcPts val="1400"/>
              </a:spcBef>
              <a:buNone/>
            </a:pPr>
            <a:endParaRPr lang="en-US" sz="2000" dirty="0">
              <a:latin typeface="Abadi" panose="020B0604020104020204" pitchFamily="34" charset="0"/>
            </a:endParaRPr>
          </a:p>
          <a:p>
            <a:pPr>
              <a:spcBef>
                <a:spcPts val="1400"/>
              </a:spcBef>
            </a:pPr>
            <a:r>
              <a:rPr lang="en-GB" sz="2200" spc="-5" dirty="0">
                <a:latin typeface="Abadi" panose="020B0604020104020204" pitchFamily="34" charset="0"/>
                <a:cs typeface="Carlito"/>
              </a:rPr>
              <a:t>We can see that all </a:t>
            </a:r>
            <a:r>
              <a:rPr lang="en-GB" sz="2200" spc="-20" dirty="0">
                <a:latin typeface="Abadi" panose="020B0604020104020204" pitchFamily="34" charset="0"/>
                <a:cs typeface="Carlito"/>
              </a:rPr>
              <a:t>booster </a:t>
            </a:r>
            <a:r>
              <a:rPr lang="en-GB" sz="2200" spc="-25" dirty="0">
                <a:latin typeface="Abadi" panose="020B0604020104020204" pitchFamily="34" charset="0"/>
                <a:cs typeface="Carlito"/>
              </a:rPr>
              <a:t>versions </a:t>
            </a:r>
            <a:r>
              <a:rPr lang="en-GB" sz="2200" spc="-20" dirty="0">
                <a:latin typeface="Abadi" panose="020B0604020104020204" pitchFamily="34" charset="0"/>
                <a:cs typeface="Carlito"/>
              </a:rPr>
              <a:t>are </a:t>
            </a:r>
            <a:r>
              <a:rPr lang="en-GB" sz="2200" spc="-15" dirty="0">
                <a:latin typeface="Abadi" panose="020B0604020104020204" pitchFamily="34" charset="0"/>
                <a:cs typeface="Carlito"/>
              </a:rPr>
              <a:t>almost alike </a:t>
            </a:r>
            <a:r>
              <a:rPr lang="en-GB" sz="2200" dirty="0">
                <a:latin typeface="Abadi" panose="020B0604020104020204" pitchFamily="34" charset="0"/>
                <a:cs typeface="Carlito"/>
              </a:rPr>
              <a:t>and all </a:t>
            </a:r>
            <a:r>
              <a:rPr lang="en-GB" sz="2200" spc="-20" dirty="0">
                <a:latin typeface="Abadi" panose="020B0604020104020204" pitchFamily="34" charset="0"/>
                <a:cs typeface="Carlito"/>
              </a:rPr>
              <a:t>are </a:t>
            </a:r>
            <a:r>
              <a:rPr lang="en-GB" sz="2200" spc="-5" dirty="0">
                <a:latin typeface="Abadi" panose="020B0604020104020204" pitchFamily="34" charset="0"/>
                <a:cs typeface="Carlito"/>
              </a:rPr>
              <a:t>of </a:t>
            </a:r>
            <a:r>
              <a:rPr lang="en-GB" sz="2200" dirty="0">
                <a:latin typeface="Abadi" panose="020B0604020104020204" pitchFamily="34" charset="0"/>
                <a:cs typeface="Carlito"/>
              </a:rPr>
              <a:t>the F9 B5 </a:t>
            </a:r>
            <a:r>
              <a:rPr lang="en-GB" sz="2200" spc="-5" dirty="0">
                <a:latin typeface="Abadi" panose="020B0604020104020204" pitchFamily="34" charset="0"/>
                <a:cs typeface="Carlito"/>
              </a:rPr>
              <a:t>B10xx.x</a:t>
            </a:r>
            <a:r>
              <a:rPr lang="en-GB" sz="2200" spc="-140" dirty="0">
                <a:latin typeface="Abadi" panose="020B0604020104020204" pitchFamily="34" charset="0"/>
                <a:cs typeface="Carlito"/>
              </a:rPr>
              <a:t> </a:t>
            </a:r>
            <a:r>
              <a:rPr lang="en-GB" sz="2200" spc="-45" dirty="0">
                <a:latin typeface="Abadi" panose="020B0604020104020204" pitchFamily="34" charset="0"/>
                <a:cs typeface="Carlito"/>
              </a:rPr>
              <a:t>category.</a:t>
            </a:r>
            <a:endParaRPr lang="en-US" sz="2000" dirty="0">
              <a:latin typeface="Abadi" panose="020B0604020104020204" pitchFamily="34" charset="0"/>
            </a:endParaRP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32</a:t>
            </a:fld>
            <a:endParaRPr lang="en-US" dirty="0">
              <a:solidFill>
                <a:srgbClr val="0B49CB"/>
              </a:solidFill>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F96F9CDE-E141-456A-821A-BAF789697699}"/>
              </a:ext>
            </a:extLst>
          </p:cNvPr>
          <p:cNvCxnSpPr/>
          <p:nvPr/>
        </p:nvCxnSpPr>
        <p:spPr>
          <a:xfrm>
            <a:off x="1148316" y="1318437"/>
            <a:ext cx="102604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99C4C23-A68A-4613-B59F-325E3F87B348}"/>
              </a:ext>
            </a:extLst>
          </p:cNvPr>
          <p:cNvPicPr>
            <a:picLocks noChangeAspect="1"/>
          </p:cNvPicPr>
          <p:nvPr/>
        </p:nvPicPr>
        <p:blipFill>
          <a:blip r:embed="rId2"/>
          <a:stretch>
            <a:fillRect/>
          </a:stretch>
        </p:blipFill>
        <p:spPr>
          <a:xfrm>
            <a:off x="314270" y="1836196"/>
            <a:ext cx="7575088" cy="4213729"/>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80884"/>
            <a:ext cx="7714771" cy="22960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and </a:t>
            </a:r>
            <a:r>
              <a:rPr lang="en-US" sz="2200" b="1" dirty="0" err="1">
                <a:solidFill>
                  <a:schemeClr val="accent3">
                    <a:lumMod val="25000"/>
                  </a:schemeClr>
                </a:solidFill>
                <a:latin typeface="Abadi"/>
              </a:rPr>
              <a:t>AND</a:t>
            </a:r>
            <a:r>
              <a:rPr lang="en-US" sz="2200" b="1" dirty="0">
                <a:solidFill>
                  <a:schemeClr val="accent3">
                    <a:lumMod val="25000"/>
                  </a:schemeClr>
                </a:solidFill>
                <a:latin typeface="Abadi"/>
              </a:rPr>
              <a:t> </a:t>
            </a:r>
            <a:r>
              <a:rPr lang="en-US" sz="2200" dirty="0">
                <a:solidFill>
                  <a:schemeClr val="accent3">
                    <a:lumMod val="25000"/>
                  </a:schemeClr>
                </a:solidFill>
                <a:latin typeface="Abadi"/>
              </a:rPr>
              <a:t>clause</a:t>
            </a:r>
            <a:r>
              <a:rPr lang="en-US" sz="2200" b="1" dirty="0">
                <a:solidFill>
                  <a:schemeClr val="accent3">
                    <a:lumMod val="25000"/>
                  </a:schemeClr>
                </a:solidFill>
                <a:latin typeface="Abadi"/>
              </a:rPr>
              <a:t> </a:t>
            </a:r>
            <a:r>
              <a:rPr lang="en-US" sz="2200" dirty="0">
                <a:solidFill>
                  <a:schemeClr val="accent3">
                    <a:lumMod val="25000"/>
                  </a:schemeClr>
                </a:solidFill>
                <a:latin typeface="Abadi"/>
              </a:rPr>
              <a:t>to filter for failed landing outcomes in drone ships, their booster versions, and launch site names that occurred in the  year 2015.</a:t>
            </a:r>
          </a:p>
          <a:p>
            <a:pPr>
              <a:lnSpc>
                <a:spcPct val="100000"/>
              </a:lnSpc>
              <a:spcBef>
                <a:spcPts val="1400"/>
              </a:spcBef>
            </a:pPr>
            <a:r>
              <a:rPr lang="en-US" sz="2200" dirty="0">
                <a:solidFill>
                  <a:schemeClr val="accent3">
                    <a:lumMod val="25000"/>
                  </a:schemeClr>
                </a:solidFill>
                <a:latin typeface="Abadi"/>
              </a:rPr>
              <a:t> We find that there were 2 occurrences in January and April.</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That Failed</a:t>
            </a:r>
          </a:p>
        </p:txBody>
      </p:sp>
      <p:pic>
        <p:nvPicPr>
          <p:cNvPr id="7" name="Picture 6">
            <a:extLst>
              <a:ext uri="{FF2B5EF4-FFF2-40B4-BE49-F238E27FC236}">
                <a16:creationId xmlns:a16="http://schemas.microsoft.com/office/drawing/2014/main" id="{DA186506-24B7-4863-9643-BE1BBF20B9DA}"/>
              </a:ext>
            </a:extLst>
          </p:cNvPr>
          <p:cNvPicPr>
            <a:picLocks noChangeAspect="1"/>
          </p:cNvPicPr>
          <p:nvPr/>
        </p:nvPicPr>
        <p:blipFill>
          <a:blip r:embed="rId3"/>
          <a:stretch>
            <a:fillRect/>
          </a:stretch>
        </p:blipFill>
        <p:spPr>
          <a:xfrm>
            <a:off x="770010" y="1549340"/>
            <a:ext cx="7714772" cy="20497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063255" y="321734"/>
            <a:ext cx="1048527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fontScale="92500"/>
          </a:bodyPr>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dataset and used the </a:t>
            </a:r>
            <a:r>
              <a:rPr lang="en-US" sz="2200" b="1" dirty="0">
                <a:latin typeface="Abadi" panose="020B0604020104020204" pitchFamily="34" charset="0"/>
              </a:rPr>
              <a:t>LIKE</a:t>
            </a:r>
            <a:r>
              <a:rPr lang="en-US" sz="2200" dirty="0">
                <a:latin typeface="Abadi" panose="020B0604020104020204" pitchFamily="34" charset="0"/>
              </a:rPr>
              <a:t> and </a:t>
            </a:r>
            <a:r>
              <a:rPr lang="en-US" sz="2200" b="1" dirty="0">
                <a:latin typeface="Abadi" panose="020B0604020104020204" pitchFamily="34" charset="0"/>
              </a:rPr>
              <a:t>WHERE</a:t>
            </a:r>
            <a:r>
              <a:rPr lang="en-US" sz="2200" dirty="0">
                <a:latin typeface="Abadi" panose="020B0604020104020204" pitchFamily="34" charset="0"/>
              </a:rPr>
              <a:t> clause to filter for successful landing outcomes </a:t>
            </a:r>
            <a:r>
              <a:rPr lang="en-US" sz="2200" b="1" dirty="0">
                <a:latin typeface="Abadi" panose="020B0604020104020204" pitchFamily="34" charset="0"/>
              </a:rPr>
              <a:t>BETWEEN</a:t>
            </a:r>
            <a:r>
              <a:rPr lang="en-US" sz="2200" dirty="0">
                <a:latin typeface="Abadi" panose="020B0604020104020204" pitchFamily="34" charset="0"/>
              </a:rPr>
              <a:t> 2010-06-04 </a:t>
            </a:r>
            <a:r>
              <a:rPr lang="en-US" sz="2200" b="1" dirty="0">
                <a:latin typeface="Abadi" panose="020B0604020104020204" pitchFamily="34" charset="0"/>
              </a:rPr>
              <a:t>AND</a:t>
            </a:r>
            <a:r>
              <a:rPr lang="en-US" sz="2200" dirty="0">
                <a:latin typeface="Abadi" panose="020B0604020104020204" pitchFamily="34" charset="0"/>
              </a:rPr>
              <a:t> 2017-03-20</a:t>
            </a:r>
            <a:r>
              <a:rPr lang="en-US" sz="2000" dirty="0">
                <a:latin typeface="Abadi" panose="020B0604020104020204" pitchFamily="34" charset="0"/>
              </a:rPr>
              <a:t>.</a:t>
            </a:r>
          </a:p>
          <a:p>
            <a:pPr marL="0" indent="0">
              <a:spcBef>
                <a:spcPts val="1400"/>
              </a:spcBef>
              <a:buNone/>
            </a:pPr>
            <a:endParaRPr lang="en-US" sz="2000" dirty="0">
              <a:latin typeface="Abadi" panose="020B0604020104020204" pitchFamily="34" charset="0"/>
            </a:endParaRPr>
          </a:p>
          <a:p>
            <a:pPr>
              <a:spcBef>
                <a:spcPts val="1400"/>
              </a:spcBef>
            </a:pPr>
            <a:r>
              <a:rPr lang="en-US" sz="2200" dirty="0">
                <a:latin typeface="Abadi" panose="020B0604020104020204" pitchFamily="34" charset="0"/>
              </a:rPr>
              <a:t>We used the </a:t>
            </a:r>
            <a:r>
              <a:rPr lang="en-US" sz="2200" b="1" dirty="0">
                <a:latin typeface="Abadi" panose="020B0604020104020204" pitchFamily="34" charset="0"/>
              </a:rPr>
              <a:t>GROUP BY </a:t>
            </a:r>
            <a:r>
              <a:rPr lang="en-US" sz="2200" dirty="0">
                <a:latin typeface="Abadi" panose="020B0604020104020204" pitchFamily="34" charset="0"/>
              </a:rPr>
              <a:t>clause to group by the different successful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34</a:t>
            </a:fld>
            <a:endParaRPr lang="en-US" dirty="0">
              <a:solidFill>
                <a:srgbClr val="0B49CB"/>
              </a:solidFill>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E5626C-66D5-48B8-888F-87F32B8BBC81}"/>
              </a:ext>
            </a:extLst>
          </p:cNvPr>
          <p:cNvPicPr>
            <a:picLocks noChangeAspect="1"/>
          </p:cNvPicPr>
          <p:nvPr/>
        </p:nvPicPr>
        <p:blipFill>
          <a:blip r:embed="rId3"/>
          <a:stretch>
            <a:fillRect/>
          </a:stretch>
        </p:blipFill>
        <p:spPr>
          <a:xfrm>
            <a:off x="643469" y="1982731"/>
            <a:ext cx="6446966" cy="261876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84B9E1-66CE-4FE9-A0C1-490B08D690A6}"/>
              </a:ext>
            </a:extLst>
          </p:cNvPr>
          <p:cNvSpPr txBox="1"/>
          <p:nvPr/>
        </p:nvSpPr>
        <p:spPr>
          <a:xfrm>
            <a:off x="733647" y="5178056"/>
            <a:ext cx="8792792" cy="646331"/>
          </a:xfrm>
          <a:prstGeom prst="rect">
            <a:avLst/>
          </a:prstGeom>
          <a:noFill/>
        </p:spPr>
        <p:txBody>
          <a:bodyPr wrap="none" rtlCol="0">
            <a:spAutoFit/>
          </a:bodyPr>
          <a:lstStyle/>
          <a:p>
            <a:r>
              <a:rPr lang="en-GB" sz="3600" dirty="0">
                <a:solidFill>
                  <a:schemeClr val="bg1"/>
                </a:solidFill>
                <a:latin typeface="Abadi" panose="020B0604020104020204" pitchFamily="34" charset="0"/>
              </a:rPr>
              <a:t>Section 3: Launch Sites Proximities Analysis</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023352497"/>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12" name="Picture 11">
            <a:extLst>
              <a:ext uri="{FF2B5EF4-FFF2-40B4-BE49-F238E27FC236}">
                <a16:creationId xmlns:a16="http://schemas.microsoft.com/office/drawing/2014/main" id="{DBFCED32-1840-48B7-A477-C0C76382A780}"/>
              </a:ext>
            </a:extLst>
          </p:cNvPr>
          <p:cNvPicPr>
            <a:picLocks noChangeAspect="1"/>
          </p:cNvPicPr>
          <p:nvPr/>
        </p:nvPicPr>
        <p:blipFill>
          <a:blip r:embed="rId3"/>
          <a:stretch>
            <a:fillRect/>
          </a:stretch>
        </p:blipFill>
        <p:spPr>
          <a:xfrm>
            <a:off x="770011" y="1546860"/>
            <a:ext cx="9820017" cy="3764280"/>
          </a:xfrm>
          <a:prstGeom prst="rect">
            <a:avLst/>
          </a:prstGeom>
        </p:spPr>
      </p:pic>
      <p:sp>
        <p:nvSpPr>
          <p:cNvPr id="13" name="TextBox 12">
            <a:extLst>
              <a:ext uri="{FF2B5EF4-FFF2-40B4-BE49-F238E27FC236}">
                <a16:creationId xmlns:a16="http://schemas.microsoft.com/office/drawing/2014/main" id="{C521EC86-F195-4BC4-AB6A-1AB5AE245B8F}"/>
              </a:ext>
            </a:extLst>
          </p:cNvPr>
          <p:cNvSpPr txBox="1"/>
          <p:nvPr/>
        </p:nvSpPr>
        <p:spPr>
          <a:xfrm>
            <a:off x="770011" y="5656241"/>
            <a:ext cx="8320826" cy="430887"/>
          </a:xfrm>
          <a:prstGeom prst="rect">
            <a:avLst/>
          </a:prstGeom>
          <a:noFill/>
        </p:spPr>
        <p:txBody>
          <a:bodyPr wrap="square" rtlCol="0">
            <a:spAutoFit/>
          </a:bodyPr>
          <a:lstStyle/>
          <a:p>
            <a:r>
              <a:rPr lang="en-GB" sz="2200" spc="-5" dirty="0">
                <a:solidFill>
                  <a:srgbClr val="404040"/>
                </a:solidFill>
                <a:latin typeface="Abadi" panose="020B0604020104020204" pitchFamily="34" charset="0"/>
                <a:cs typeface="Carlito"/>
              </a:rPr>
              <a:t>This map </a:t>
            </a:r>
            <a:r>
              <a:rPr lang="en-GB" sz="2200" spc="-15" dirty="0">
                <a:solidFill>
                  <a:srgbClr val="404040"/>
                </a:solidFill>
                <a:latin typeface="Abadi" panose="020B0604020104020204" pitchFamily="34" charset="0"/>
                <a:cs typeface="Carlito"/>
              </a:rPr>
              <a:t>shows </a:t>
            </a:r>
            <a:r>
              <a:rPr lang="en-GB" sz="2200" dirty="0">
                <a:solidFill>
                  <a:srgbClr val="404040"/>
                </a:solidFill>
                <a:latin typeface="Abadi" panose="020B0604020104020204" pitchFamily="34" charset="0"/>
                <a:cs typeface="Carlito"/>
              </a:rPr>
              <a:t>all the launch </a:t>
            </a:r>
            <a:r>
              <a:rPr lang="en-GB" sz="2200" spc="-20" dirty="0">
                <a:solidFill>
                  <a:srgbClr val="404040"/>
                </a:solidFill>
                <a:latin typeface="Abadi" panose="020B0604020104020204" pitchFamily="34" charset="0"/>
                <a:cs typeface="Carlito"/>
              </a:rPr>
              <a:t>sites on the </a:t>
            </a:r>
            <a:r>
              <a:rPr lang="en-GB" sz="2200" spc="-25" dirty="0">
                <a:solidFill>
                  <a:srgbClr val="404040"/>
                </a:solidFill>
                <a:latin typeface="Abadi" panose="020B0604020104020204" pitchFamily="34" charset="0"/>
                <a:cs typeface="Carlito"/>
              </a:rPr>
              <a:t>US </a:t>
            </a:r>
            <a:r>
              <a:rPr lang="en-GB" sz="2200" dirty="0">
                <a:solidFill>
                  <a:srgbClr val="404040"/>
                </a:solidFill>
                <a:latin typeface="Abadi" panose="020B0604020104020204" pitchFamily="34" charset="0"/>
                <a:cs typeface="Carlito"/>
              </a:rPr>
              <a:t>map.</a:t>
            </a:r>
            <a:endParaRPr lang="en-ZA"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 Continued</a:t>
            </a:r>
          </a:p>
        </p:txBody>
      </p:sp>
      <p:cxnSp>
        <p:nvCxnSpPr>
          <p:cNvPr id="5" name="Straight Connector 4">
            <a:extLst>
              <a:ext uri="{FF2B5EF4-FFF2-40B4-BE49-F238E27FC236}">
                <a16:creationId xmlns:a16="http://schemas.microsoft.com/office/drawing/2014/main" id="{1CD04D4F-2CD5-44B9-8A4B-E6A461D817EC}"/>
              </a:ext>
            </a:extLst>
          </p:cNvPr>
          <p:cNvCxnSpPr/>
          <p:nvPr/>
        </p:nvCxnSpPr>
        <p:spPr>
          <a:xfrm>
            <a:off x="770011" y="1233377"/>
            <a:ext cx="10819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6ACEA68-931A-42AF-B764-7D48351EB9AD}"/>
              </a:ext>
            </a:extLst>
          </p:cNvPr>
          <p:cNvPicPr>
            <a:picLocks noChangeAspect="1"/>
          </p:cNvPicPr>
          <p:nvPr/>
        </p:nvPicPr>
        <p:blipFill>
          <a:blip r:embed="rId2"/>
          <a:stretch>
            <a:fillRect/>
          </a:stretch>
        </p:blipFill>
        <p:spPr>
          <a:xfrm>
            <a:off x="770011" y="1512305"/>
            <a:ext cx="3663766" cy="3293609"/>
          </a:xfrm>
          <a:prstGeom prst="rect">
            <a:avLst/>
          </a:prstGeom>
        </p:spPr>
      </p:pic>
      <p:pic>
        <p:nvPicPr>
          <p:cNvPr id="14" name="Picture 13">
            <a:extLst>
              <a:ext uri="{FF2B5EF4-FFF2-40B4-BE49-F238E27FC236}">
                <a16:creationId xmlns:a16="http://schemas.microsoft.com/office/drawing/2014/main" id="{2E3F1ED2-2BDA-4114-8811-E15DA3C2E823}"/>
              </a:ext>
            </a:extLst>
          </p:cNvPr>
          <p:cNvPicPr>
            <a:picLocks noChangeAspect="1"/>
          </p:cNvPicPr>
          <p:nvPr/>
        </p:nvPicPr>
        <p:blipFill>
          <a:blip r:embed="rId3"/>
          <a:stretch>
            <a:fillRect/>
          </a:stretch>
        </p:blipFill>
        <p:spPr>
          <a:xfrm>
            <a:off x="6096000" y="1512303"/>
            <a:ext cx="5100392" cy="3293609"/>
          </a:xfrm>
          <a:prstGeom prst="rect">
            <a:avLst/>
          </a:prstGeom>
        </p:spPr>
      </p:pic>
      <p:sp>
        <p:nvSpPr>
          <p:cNvPr id="16" name="TextBox 15">
            <a:extLst>
              <a:ext uri="{FF2B5EF4-FFF2-40B4-BE49-F238E27FC236}">
                <a16:creationId xmlns:a16="http://schemas.microsoft.com/office/drawing/2014/main" id="{C5782D91-4119-4C31-9D66-54F05710042E}"/>
              </a:ext>
            </a:extLst>
          </p:cNvPr>
          <p:cNvSpPr txBox="1"/>
          <p:nvPr/>
        </p:nvSpPr>
        <p:spPr>
          <a:xfrm>
            <a:off x="850604" y="5582092"/>
            <a:ext cx="10271052"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The map on the left side shows the launch sites that are located in Florida.</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The map on the right side shows the launch site that are located in California.</a:t>
            </a:r>
            <a:endParaRPr lang="en-ZA" dirty="0"/>
          </a:p>
        </p:txBody>
      </p:sp>
    </p:spTree>
    <p:extLst>
      <p:ext uri="{BB962C8B-B14F-4D97-AF65-F5344CB8AC3E}">
        <p14:creationId xmlns:p14="http://schemas.microsoft.com/office/powerpoint/2010/main" val="341703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 – Florida</a:t>
            </a:r>
          </a:p>
        </p:txBody>
      </p:sp>
      <p:pic>
        <p:nvPicPr>
          <p:cNvPr id="5" name="Picture 4">
            <a:extLst>
              <a:ext uri="{FF2B5EF4-FFF2-40B4-BE49-F238E27FC236}">
                <a16:creationId xmlns:a16="http://schemas.microsoft.com/office/drawing/2014/main" id="{83B96BE8-BD47-4C81-ADA3-71C5FD191E82}"/>
              </a:ext>
            </a:extLst>
          </p:cNvPr>
          <p:cNvPicPr>
            <a:picLocks noChangeAspect="1"/>
          </p:cNvPicPr>
          <p:nvPr/>
        </p:nvPicPr>
        <p:blipFill>
          <a:blip r:embed="rId3"/>
          <a:stretch>
            <a:fillRect/>
          </a:stretch>
        </p:blipFill>
        <p:spPr>
          <a:xfrm>
            <a:off x="770011" y="1661514"/>
            <a:ext cx="4124864" cy="2865120"/>
          </a:xfrm>
          <a:prstGeom prst="rect">
            <a:avLst/>
          </a:prstGeom>
        </p:spPr>
      </p:pic>
      <p:pic>
        <p:nvPicPr>
          <p:cNvPr id="10" name="Picture 9">
            <a:extLst>
              <a:ext uri="{FF2B5EF4-FFF2-40B4-BE49-F238E27FC236}">
                <a16:creationId xmlns:a16="http://schemas.microsoft.com/office/drawing/2014/main" id="{7E54053B-23DB-4386-B492-44216A6C0777}"/>
              </a:ext>
            </a:extLst>
          </p:cNvPr>
          <p:cNvPicPr>
            <a:picLocks noChangeAspect="1"/>
          </p:cNvPicPr>
          <p:nvPr/>
        </p:nvPicPr>
        <p:blipFill>
          <a:blip r:embed="rId4"/>
          <a:stretch>
            <a:fillRect/>
          </a:stretch>
        </p:blipFill>
        <p:spPr>
          <a:xfrm>
            <a:off x="5237333" y="1661513"/>
            <a:ext cx="2843050" cy="2865121"/>
          </a:xfrm>
          <a:prstGeom prst="rect">
            <a:avLst/>
          </a:prstGeom>
        </p:spPr>
      </p:pic>
      <p:pic>
        <p:nvPicPr>
          <p:cNvPr id="12" name="Picture 11">
            <a:extLst>
              <a:ext uri="{FF2B5EF4-FFF2-40B4-BE49-F238E27FC236}">
                <a16:creationId xmlns:a16="http://schemas.microsoft.com/office/drawing/2014/main" id="{B3C1C81B-E12D-4674-8512-08AB359885BB}"/>
              </a:ext>
            </a:extLst>
          </p:cNvPr>
          <p:cNvPicPr>
            <a:picLocks noChangeAspect="1"/>
          </p:cNvPicPr>
          <p:nvPr/>
        </p:nvPicPr>
        <p:blipFill>
          <a:blip r:embed="rId5"/>
          <a:stretch>
            <a:fillRect/>
          </a:stretch>
        </p:blipFill>
        <p:spPr>
          <a:xfrm>
            <a:off x="8288346" y="1661514"/>
            <a:ext cx="3739540" cy="2865120"/>
          </a:xfrm>
          <a:prstGeom prst="rect">
            <a:avLst/>
          </a:prstGeom>
        </p:spPr>
      </p:pic>
      <p:sp>
        <p:nvSpPr>
          <p:cNvPr id="13" name="TextBox 12">
            <a:extLst>
              <a:ext uri="{FF2B5EF4-FFF2-40B4-BE49-F238E27FC236}">
                <a16:creationId xmlns:a16="http://schemas.microsoft.com/office/drawing/2014/main" id="{DD0FD635-B412-4B6A-9040-1DCC251FDD88}"/>
              </a:ext>
            </a:extLst>
          </p:cNvPr>
          <p:cNvSpPr txBox="1"/>
          <p:nvPr/>
        </p:nvSpPr>
        <p:spPr>
          <a:xfrm>
            <a:off x="770011" y="5100449"/>
            <a:ext cx="9915709"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On the marker shown Green indicates a successful landing, while a red marker shows a failed landing. </a:t>
            </a:r>
            <a:endParaRPr lang="en-ZA"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B532-2171-449E-8FBB-DEF3458AB047}"/>
              </a:ext>
            </a:extLst>
          </p:cNvPr>
          <p:cNvSpPr>
            <a:spLocks noGrp="1"/>
          </p:cNvSpPr>
          <p:nvPr>
            <p:ph type="title"/>
          </p:nvPr>
        </p:nvSpPr>
        <p:spPr/>
        <p:txBody>
          <a:bodyPr/>
          <a:lstStyle/>
          <a:p>
            <a:r>
              <a:rPr lang="en-US" sz="3400" dirty="0">
                <a:solidFill>
                  <a:srgbClr val="0B49CB"/>
                </a:solidFill>
                <a:latin typeface="Abadi"/>
              </a:rPr>
              <a:t>Markers showing launch sites with color labels – California</a:t>
            </a:r>
            <a:br>
              <a:rPr lang="en-US" sz="3400" dirty="0">
                <a:solidFill>
                  <a:srgbClr val="0B49CB"/>
                </a:solidFill>
                <a:latin typeface="Abadi"/>
              </a:rPr>
            </a:br>
            <a:br>
              <a:rPr lang="en-US" dirty="0">
                <a:solidFill>
                  <a:srgbClr val="0B49CB"/>
                </a:solidFill>
                <a:latin typeface="Abadi"/>
              </a:rPr>
            </a:br>
            <a:endParaRPr lang="en-ZA" dirty="0"/>
          </a:p>
        </p:txBody>
      </p:sp>
      <p:pic>
        <p:nvPicPr>
          <p:cNvPr id="7" name="Content Placeholder 6">
            <a:extLst>
              <a:ext uri="{FF2B5EF4-FFF2-40B4-BE49-F238E27FC236}">
                <a16:creationId xmlns:a16="http://schemas.microsoft.com/office/drawing/2014/main" id="{51F7923F-E8B0-466A-86AD-8100C77F04C9}"/>
              </a:ext>
            </a:extLst>
          </p:cNvPr>
          <p:cNvPicPr>
            <a:picLocks noGrp="1" noChangeAspect="1"/>
          </p:cNvPicPr>
          <p:nvPr>
            <p:ph idx="1"/>
          </p:nvPr>
        </p:nvPicPr>
        <p:blipFill>
          <a:blip r:embed="rId2"/>
          <a:stretch>
            <a:fillRect/>
          </a:stretch>
        </p:blipFill>
        <p:spPr>
          <a:xfrm>
            <a:off x="838200" y="2030729"/>
            <a:ext cx="4429120" cy="3168591"/>
          </a:xfrm>
        </p:spPr>
      </p:pic>
      <p:cxnSp>
        <p:nvCxnSpPr>
          <p:cNvPr id="5" name="Straight Connector 4">
            <a:extLst>
              <a:ext uri="{FF2B5EF4-FFF2-40B4-BE49-F238E27FC236}">
                <a16:creationId xmlns:a16="http://schemas.microsoft.com/office/drawing/2014/main" id="{BAC7B4A0-4E85-4EBF-910B-CF0365D57F98}"/>
              </a:ext>
            </a:extLst>
          </p:cNvPr>
          <p:cNvCxnSpPr/>
          <p:nvPr/>
        </p:nvCxnSpPr>
        <p:spPr>
          <a:xfrm>
            <a:off x="838200" y="1562986"/>
            <a:ext cx="1059002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6AF9B1-F6F8-4721-8EA4-C07C23ECAB2B}"/>
              </a:ext>
            </a:extLst>
          </p:cNvPr>
          <p:cNvSpPr txBox="1"/>
          <p:nvPr/>
        </p:nvSpPr>
        <p:spPr>
          <a:xfrm>
            <a:off x="5688419" y="2030728"/>
            <a:ext cx="4429119" cy="4154984"/>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This map shows the markers of the launch site in California.</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The green markers indicates a successful landing while a red marker indicates a failed landing.</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By this launch site, we see that there were 4 landings that were successful while there were 6 failed landings.</a:t>
            </a:r>
            <a:endParaRPr lang="en-ZA" sz="2200" dirty="0">
              <a:latin typeface="Abadi" panose="020B0604020104020204" pitchFamily="34" charset="0"/>
            </a:endParaRPr>
          </a:p>
        </p:txBody>
      </p:sp>
      <p:sp>
        <p:nvSpPr>
          <p:cNvPr id="9" name="TextBox 8">
            <a:extLst>
              <a:ext uri="{FF2B5EF4-FFF2-40B4-BE49-F238E27FC236}">
                <a16:creationId xmlns:a16="http://schemas.microsoft.com/office/drawing/2014/main" id="{80176B9B-6C7E-4E36-8B99-75C1D659A24E}"/>
              </a:ext>
            </a:extLst>
          </p:cNvPr>
          <p:cNvSpPr txBox="1"/>
          <p:nvPr/>
        </p:nvSpPr>
        <p:spPr>
          <a:xfrm>
            <a:off x="11162414" y="6464594"/>
            <a:ext cx="531628" cy="338554"/>
          </a:xfrm>
          <a:prstGeom prst="rect">
            <a:avLst/>
          </a:prstGeom>
          <a:noFill/>
        </p:spPr>
        <p:txBody>
          <a:bodyPr wrap="square" rtlCol="0">
            <a:spAutoFit/>
          </a:bodyPr>
          <a:lstStyle/>
          <a:p>
            <a:r>
              <a:rPr lang="en-GB" sz="1600" dirty="0">
                <a:solidFill>
                  <a:srgbClr val="0B49CB"/>
                </a:solidFill>
                <a:latin typeface="Abadi" panose="020B0604020104020204" pitchFamily="34" charset="0"/>
              </a:rPr>
              <a:t>39</a:t>
            </a:r>
            <a:endParaRPr lang="en-ZA" sz="1600" dirty="0">
              <a:solidFill>
                <a:srgbClr val="0B49CB"/>
              </a:solidFill>
              <a:latin typeface="Abadi" panose="020B0604020104020204" pitchFamily="34" charset="0"/>
            </a:endParaRPr>
          </a:p>
        </p:txBody>
      </p:sp>
    </p:spTree>
    <p:extLst>
      <p:ext uri="{BB962C8B-B14F-4D97-AF65-F5344CB8AC3E}">
        <p14:creationId xmlns:p14="http://schemas.microsoft.com/office/powerpoint/2010/main" val="26791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GB" sz="1800" dirty="0">
                <a:solidFill>
                  <a:schemeClr val="tx1"/>
                </a:solidFill>
                <a:latin typeface="Abadi" panose="020B0604020104020204" pitchFamily="34" charset="0"/>
              </a:rPr>
              <a:t>SpaceX advertises the $ 62 million Falcon 9 rocket launch on its website. The other providers will cost more than $ 165 million, and much of the savings come from being able to reuse the first steps. Therefore, if you can determine if the first stage will land, you can determine the cost of the launch. This information can be used if an alternative company wants to bid on SpaceX for a rocket launch. The goal of this project is to build a machine learning pipeline and predict whether the first stage will land successfully.</a:t>
            </a:r>
            <a:endParaRPr lang="en-US" sz="18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414847"/>
            <a:ext cx="3140530" cy="305475"/>
          </a:xfrm>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 Distance to Different Landmarks</a:t>
            </a:r>
          </a:p>
        </p:txBody>
      </p:sp>
      <p:cxnSp>
        <p:nvCxnSpPr>
          <p:cNvPr id="5" name="Straight Connector 4">
            <a:extLst>
              <a:ext uri="{FF2B5EF4-FFF2-40B4-BE49-F238E27FC236}">
                <a16:creationId xmlns:a16="http://schemas.microsoft.com/office/drawing/2014/main" id="{07242C43-992F-4CF9-9688-AC003A30FF82}"/>
              </a:ext>
            </a:extLst>
          </p:cNvPr>
          <p:cNvCxnSpPr/>
          <p:nvPr/>
        </p:nvCxnSpPr>
        <p:spPr>
          <a:xfrm>
            <a:off x="850605" y="1183393"/>
            <a:ext cx="1060736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C34D8CE-1050-4937-A3AC-B6274FB554A3}"/>
              </a:ext>
            </a:extLst>
          </p:cNvPr>
          <p:cNvPicPr>
            <a:picLocks noChangeAspect="1"/>
          </p:cNvPicPr>
          <p:nvPr/>
        </p:nvPicPr>
        <p:blipFill>
          <a:blip r:embed="rId2"/>
          <a:stretch>
            <a:fillRect/>
          </a:stretch>
        </p:blipFill>
        <p:spPr>
          <a:xfrm>
            <a:off x="850606" y="1424762"/>
            <a:ext cx="5071730" cy="2732567"/>
          </a:xfrm>
          <a:prstGeom prst="rect">
            <a:avLst/>
          </a:prstGeom>
        </p:spPr>
      </p:pic>
      <p:pic>
        <p:nvPicPr>
          <p:cNvPr id="10" name="Picture 9">
            <a:extLst>
              <a:ext uri="{FF2B5EF4-FFF2-40B4-BE49-F238E27FC236}">
                <a16:creationId xmlns:a16="http://schemas.microsoft.com/office/drawing/2014/main" id="{85EB6112-A54F-4C31-8094-ACBAED463A62}"/>
              </a:ext>
            </a:extLst>
          </p:cNvPr>
          <p:cNvPicPr>
            <a:picLocks noChangeAspect="1"/>
          </p:cNvPicPr>
          <p:nvPr/>
        </p:nvPicPr>
        <p:blipFill>
          <a:blip r:embed="rId3"/>
          <a:stretch>
            <a:fillRect/>
          </a:stretch>
        </p:blipFill>
        <p:spPr>
          <a:xfrm>
            <a:off x="6154288" y="1376914"/>
            <a:ext cx="3005914" cy="2732566"/>
          </a:xfrm>
          <a:prstGeom prst="rect">
            <a:avLst/>
          </a:prstGeom>
        </p:spPr>
      </p:pic>
      <p:pic>
        <p:nvPicPr>
          <p:cNvPr id="12" name="Picture 11">
            <a:extLst>
              <a:ext uri="{FF2B5EF4-FFF2-40B4-BE49-F238E27FC236}">
                <a16:creationId xmlns:a16="http://schemas.microsoft.com/office/drawing/2014/main" id="{9AC9DC7F-BF0A-48EE-B55E-D51DA174BC20}"/>
              </a:ext>
            </a:extLst>
          </p:cNvPr>
          <p:cNvPicPr>
            <a:picLocks noChangeAspect="1"/>
          </p:cNvPicPr>
          <p:nvPr/>
        </p:nvPicPr>
        <p:blipFill>
          <a:blip r:embed="rId4"/>
          <a:stretch>
            <a:fillRect/>
          </a:stretch>
        </p:blipFill>
        <p:spPr>
          <a:xfrm>
            <a:off x="770010" y="4398696"/>
            <a:ext cx="8390191" cy="2080260"/>
          </a:xfrm>
          <a:prstGeom prst="rect">
            <a:avLst/>
          </a:prstGeom>
        </p:spPr>
      </p:pic>
      <p:sp>
        <p:nvSpPr>
          <p:cNvPr id="13" name="TextBox 12">
            <a:extLst>
              <a:ext uri="{FF2B5EF4-FFF2-40B4-BE49-F238E27FC236}">
                <a16:creationId xmlns:a16="http://schemas.microsoft.com/office/drawing/2014/main" id="{EAD262B2-F076-4C8F-8ADC-D17BB5E72A8D}"/>
              </a:ext>
            </a:extLst>
          </p:cNvPr>
          <p:cNvSpPr txBox="1"/>
          <p:nvPr/>
        </p:nvSpPr>
        <p:spPr>
          <a:xfrm>
            <a:off x="9484241" y="1679943"/>
            <a:ext cx="2541181" cy="4493538"/>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We can see that the launch site is very close to the railway for supply transportation</a:t>
            </a:r>
          </a:p>
          <a:p>
            <a:pPr marL="342900" indent="-342900">
              <a:buFont typeface="Arial" panose="020B0604020202020204" pitchFamily="34" charset="0"/>
              <a:buChar char="•"/>
            </a:pPr>
            <a:endParaRPr lang="en-GB" sz="2200" dirty="0">
              <a:latin typeface="Abadi" panose="020B0604020104020204" pitchFamily="34" charset="0"/>
            </a:endParaRPr>
          </a:p>
          <a:p>
            <a:pPr marL="342900" indent="-342900">
              <a:buFont typeface="Arial" panose="020B0604020202020204" pitchFamily="34" charset="0"/>
              <a:buChar char="•"/>
            </a:pPr>
            <a:r>
              <a:rPr lang="en-GB" sz="2200" dirty="0">
                <a:latin typeface="Abadi" panose="020B0604020104020204" pitchFamily="34" charset="0"/>
              </a:rPr>
              <a:t> The launch site is also close to the coast but keeps a distance from cities for safety reasons.</a:t>
            </a:r>
            <a:endParaRPr lang="en-ZA" sz="22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772960-6695-4716-9A9D-CBF3BD0E61D2}"/>
              </a:ext>
            </a:extLst>
          </p:cNvPr>
          <p:cNvSpPr txBox="1"/>
          <p:nvPr/>
        </p:nvSpPr>
        <p:spPr>
          <a:xfrm>
            <a:off x="133743" y="2782669"/>
            <a:ext cx="11711861" cy="646331"/>
          </a:xfrm>
          <a:prstGeom prst="rect">
            <a:avLst/>
          </a:prstGeom>
          <a:noFill/>
        </p:spPr>
        <p:txBody>
          <a:bodyPr wrap="none" rtlCol="0">
            <a:spAutoFit/>
          </a:bodyPr>
          <a:lstStyle/>
          <a:p>
            <a:r>
              <a:rPr lang="en-GB" sz="3600" dirty="0">
                <a:solidFill>
                  <a:schemeClr val="bg1"/>
                </a:solidFill>
                <a:latin typeface="Abadi" panose="020B0604020104020204" pitchFamily="34" charset="0"/>
              </a:rPr>
              <a:t>Section 4: Insights from Dashboard created by </a:t>
            </a:r>
            <a:r>
              <a:rPr lang="en-GB" sz="3600" dirty="0" err="1">
                <a:solidFill>
                  <a:schemeClr val="bg1"/>
                </a:solidFill>
                <a:latin typeface="Abadi" panose="020B0604020104020204" pitchFamily="34" charset="0"/>
              </a:rPr>
              <a:t>Plotly</a:t>
            </a:r>
            <a:r>
              <a:rPr lang="en-GB" sz="3600" dirty="0">
                <a:solidFill>
                  <a:schemeClr val="bg1"/>
                </a:solidFill>
                <a:latin typeface="Abadi" panose="020B0604020104020204" pitchFamily="34" charset="0"/>
              </a:rPr>
              <a:t> Dash</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733461713"/>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606826" cy="752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Success Percentage achieved by each launch site using a Pie Chart</a:t>
            </a:r>
          </a:p>
        </p:txBody>
      </p:sp>
      <p:pic>
        <p:nvPicPr>
          <p:cNvPr id="5" name="Picture 4">
            <a:extLst>
              <a:ext uri="{FF2B5EF4-FFF2-40B4-BE49-F238E27FC236}">
                <a16:creationId xmlns:a16="http://schemas.microsoft.com/office/drawing/2014/main" id="{5E6425AA-9214-4A0F-B9C4-4600AF007B9F}"/>
              </a:ext>
            </a:extLst>
          </p:cNvPr>
          <p:cNvPicPr>
            <a:picLocks noChangeAspect="1"/>
          </p:cNvPicPr>
          <p:nvPr/>
        </p:nvPicPr>
        <p:blipFill>
          <a:blip r:embed="rId3"/>
          <a:stretch>
            <a:fillRect/>
          </a:stretch>
        </p:blipFill>
        <p:spPr>
          <a:xfrm>
            <a:off x="770011" y="1625325"/>
            <a:ext cx="11243663" cy="3427007"/>
          </a:xfrm>
          <a:prstGeom prst="rect">
            <a:avLst/>
          </a:prstGeom>
        </p:spPr>
      </p:pic>
      <p:sp>
        <p:nvSpPr>
          <p:cNvPr id="6" name="TextBox 5">
            <a:extLst>
              <a:ext uri="{FF2B5EF4-FFF2-40B4-BE49-F238E27FC236}">
                <a16:creationId xmlns:a16="http://schemas.microsoft.com/office/drawing/2014/main" id="{31E0B692-8ABE-4F51-AC0E-6E78E4D3754F}"/>
              </a:ext>
            </a:extLst>
          </p:cNvPr>
          <p:cNvSpPr txBox="1"/>
          <p:nvPr/>
        </p:nvSpPr>
        <p:spPr>
          <a:xfrm>
            <a:off x="770012" y="5805377"/>
            <a:ext cx="11243662" cy="430887"/>
          </a:xfrm>
          <a:prstGeom prst="rect">
            <a:avLst/>
          </a:prstGeom>
          <a:noFill/>
        </p:spPr>
        <p:txBody>
          <a:bodyPr wrap="square" rtlCol="0">
            <a:spAutoFit/>
          </a:bodyPr>
          <a:lstStyle/>
          <a:p>
            <a:r>
              <a:rPr lang="en-GB" sz="2200" dirty="0">
                <a:latin typeface="Abadi" panose="020B0604020104020204" pitchFamily="34" charset="0"/>
              </a:rPr>
              <a:t>We can see that the launch site KSC LC-39A had the most success rate with 41.7%</a:t>
            </a:r>
            <a:endParaRPr lang="en-ZA" sz="22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43</a:t>
            </a:fld>
            <a:endParaRPr lang="en-US" dirty="0">
              <a:solidFill>
                <a:srgbClr val="0B49CB"/>
              </a:solidFill>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a:p>
            <a:endParaRPr lang="en-US" dirty="0">
              <a:solidFill>
                <a:srgbClr val="0B49CB"/>
              </a:solidFill>
              <a:latin typeface="Abadi"/>
            </a:endParaRPr>
          </a:p>
        </p:txBody>
      </p:sp>
      <p:pic>
        <p:nvPicPr>
          <p:cNvPr id="5" name="Picture 4">
            <a:extLst>
              <a:ext uri="{FF2B5EF4-FFF2-40B4-BE49-F238E27FC236}">
                <a16:creationId xmlns:a16="http://schemas.microsoft.com/office/drawing/2014/main" id="{667BAB19-5AD8-4768-98AA-4700966C35D4}"/>
              </a:ext>
            </a:extLst>
          </p:cNvPr>
          <p:cNvPicPr>
            <a:picLocks noChangeAspect="1"/>
          </p:cNvPicPr>
          <p:nvPr/>
        </p:nvPicPr>
        <p:blipFill>
          <a:blip r:embed="rId2"/>
          <a:stretch>
            <a:fillRect/>
          </a:stretch>
        </p:blipFill>
        <p:spPr>
          <a:xfrm>
            <a:off x="1103586" y="1373297"/>
            <a:ext cx="10476314" cy="3275335"/>
          </a:xfrm>
          <a:prstGeom prst="rect">
            <a:avLst/>
          </a:prstGeom>
        </p:spPr>
      </p:pic>
      <p:cxnSp>
        <p:nvCxnSpPr>
          <p:cNvPr id="7" name="Straight Connector 6">
            <a:extLst>
              <a:ext uri="{FF2B5EF4-FFF2-40B4-BE49-F238E27FC236}">
                <a16:creationId xmlns:a16="http://schemas.microsoft.com/office/drawing/2014/main" id="{D662393E-85EB-4F9E-A4C7-931E79046109}"/>
              </a:ext>
            </a:extLst>
          </p:cNvPr>
          <p:cNvCxnSpPr/>
          <p:nvPr/>
        </p:nvCxnSpPr>
        <p:spPr>
          <a:xfrm>
            <a:off x="308344" y="1158949"/>
            <a:ext cx="1157885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462BB5-32DD-48D1-B3D7-A884D7361191}"/>
              </a:ext>
            </a:extLst>
          </p:cNvPr>
          <p:cNvSpPr txBox="1"/>
          <p:nvPr/>
        </p:nvSpPr>
        <p:spPr>
          <a:xfrm>
            <a:off x="1286540" y="5156791"/>
            <a:ext cx="10067260" cy="769441"/>
          </a:xfrm>
          <a:prstGeom prst="rect">
            <a:avLst/>
          </a:prstGeom>
          <a:noFill/>
        </p:spPr>
        <p:txBody>
          <a:bodyPr wrap="square" rtlCol="0">
            <a:spAutoFit/>
          </a:bodyPr>
          <a:lstStyle/>
          <a:p>
            <a:r>
              <a:rPr lang="en-GB" sz="2200" dirty="0">
                <a:latin typeface="Abadi" panose="020B0604020104020204" pitchFamily="34" charset="0"/>
              </a:rPr>
              <a:t>The launches for site KSC LC-39A had 10 successful launches and 3 failed launches.</a:t>
            </a:r>
            <a:endParaRPr lang="en-ZA"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rPr>
              <a:pPr>
                <a:spcAft>
                  <a:spcPts val="600"/>
                </a:spcAft>
              </a:pPr>
              <a:t>44</a:t>
            </a:fld>
            <a:endParaRPr lang="en-US" dirty="0">
              <a:solidFill>
                <a:srgbClr val="0B49CB"/>
              </a:solidFill>
            </a:endParaRPr>
          </a:p>
        </p:txBody>
      </p:sp>
      <p:cxnSp>
        <p:nvCxnSpPr>
          <p:cNvPr id="5" name="Straight Connector 4">
            <a:extLst>
              <a:ext uri="{FF2B5EF4-FFF2-40B4-BE49-F238E27FC236}">
                <a16:creationId xmlns:a16="http://schemas.microsoft.com/office/drawing/2014/main" id="{3908CACD-B48B-4807-A491-D127BD287798}"/>
              </a:ext>
            </a:extLst>
          </p:cNvPr>
          <p:cNvCxnSpPr/>
          <p:nvPr/>
        </p:nvCxnSpPr>
        <p:spPr>
          <a:xfrm>
            <a:off x="925033" y="1467293"/>
            <a:ext cx="10760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EFBE6E-54D6-4354-9361-669B991BE26D}"/>
              </a:ext>
            </a:extLst>
          </p:cNvPr>
          <p:cNvPicPr>
            <a:picLocks noChangeAspect="1"/>
          </p:cNvPicPr>
          <p:nvPr/>
        </p:nvPicPr>
        <p:blipFill>
          <a:blip r:embed="rId2"/>
          <a:stretch>
            <a:fillRect/>
          </a:stretch>
        </p:blipFill>
        <p:spPr>
          <a:xfrm>
            <a:off x="368989" y="1577109"/>
            <a:ext cx="11454022" cy="3311932"/>
          </a:xfrm>
          <a:prstGeom prst="rect">
            <a:avLst/>
          </a:prstGeom>
        </p:spPr>
      </p:pic>
      <p:sp>
        <p:nvSpPr>
          <p:cNvPr id="8" name="TextBox 7">
            <a:extLst>
              <a:ext uri="{FF2B5EF4-FFF2-40B4-BE49-F238E27FC236}">
                <a16:creationId xmlns:a16="http://schemas.microsoft.com/office/drawing/2014/main" id="{DE048D73-5040-4825-BBD9-7F1FB3FFDA55}"/>
              </a:ext>
            </a:extLst>
          </p:cNvPr>
          <p:cNvSpPr txBox="1"/>
          <p:nvPr/>
        </p:nvSpPr>
        <p:spPr>
          <a:xfrm>
            <a:off x="838199" y="5280891"/>
            <a:ext cx="10049541" cy="1446550"/>
          </a:xfrm>
          <a:prstGeom prst="rect">
            <a:avLst/>
          </a:prstGeom>
          <a:noFill/>
        </p:spPr>
        <p:txBody>
          <a:bodyPr wrap="square" rtlCol="0">
            <a:spAutoFit/>
          </a:bodyPr>
          <a:lstStyle/>
          <a:p>
            <a:pPr marL="342900" indent="-342900">
              <a:buFont typeface="Arial" panose="020B0604020202020204" pitchFamily="34" charset="0"/>
              <a:buChar char="•"/>
            </a:pPr>
            <a:r>
              <a:rPr lang="en-GB" sz="2200" dirty="0">
                <a:latin typeface="Abadi" panose="020B0604020104020204" pitchFamily="34" charset="0"/>
              </a:rPr>
              <a:t>This scatter plot shows the launch outcomes for every site with a payload mass starting at 0 kg and going all the way up to 5000 kg.</a:t>
            </a:r>
          </a:p>
          <a:p>
            <a:endParaRPr lang="en-GB" sz="2200" dirty="0">
              <a:latin typeface="Abadi" panose="020B0604020104020204" pitchFamily="34" charset="0"/>
            </a:endParaRPr>
          </a:p>
          <a:p>
            <a:pPr marL="342900" indent="-342900">
              <a:buFont typeface="Arial" panose="020B0604020202020204" pitchFamily="34" charset="0"/>
              <a:buChar char="•"/>
            </a:pPr>
            <a:r>
              <a:rPr lang="en-ZA" sz="2200" dirty="0">
                <a:latin typeface="Abadi" panose="020B0604020104020204" pitchFamily="34" charset="0"/>
              </a:rPr>
              <a:t> We see that a booster version v1.0 failed with a payload mass of 0.</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AB7F-DD3A-4049-A69E-A934913298AE}"/>
              </a:ext>
            </a:extLst>
          </p:cNvPr>
          <p:cNvSpPr>
            <a:spLocks noGrp="1"/>
          </p:cNvSpPr>
          <p:nvPr>
            <p:ph type="title"/>
          </p:nvPr>
        </p:nvSpPr>
        <p:spPr>
          <a:xfrm>
            <a:off x="838200" y="170121"/>
            <a:ext cx="10515600" cy="1520567"/>
          </a:xfrm>
        </p:spPr>
        <p:txBody>
          <a:bodyPr/>
          <a:lstStyle/>
          <a:p>
            <a:r>
              <a:rPr lang="en-US" sz="3200" kern="1200" dirty="0">
                <a:solidFill>
                  <a:srgbClr val="0B49CB"/>
                </a:solidFill>
                <a:latin typeface="Abadi" panose="020B0604020104020204" pitchFamily="34" charset="0"/>
                <a:ea typeface="+mj-ea"/>
                <a:cs typeface="+mj-cs"/>
              </a:rPr>
              <a:t>Scatter plot of Payload vs Launch Outcome for all sites, with different payload selected in the range slider - Continued</a:t>
            </a:r>
            <a:br>
              <a:rPr lang="en-US" sz="4400" kern="1200" dirty="0">
                <a:solidFill>
                  <a:srgbClr val="0B49CB"/>
                </a:solidFill>
                <a:latin typeface="Abadi" panose="020B0604020104020204" pitchFamily="34" charset="0"/>
                <a:ea typeface="+mj-ea"/>
                <a:cs typeface="+mj-cs"/>
              </a:rPr>
            </a:br>
            <a:endParaRPr lang="en-ZA" dirty="0"/>
          </a:p>
        </p:txBody>
      </p:sp>
      <p:pic>
        <p:nvPicPr>
          <p:cNvPr id="7" name="Content Placeholder 6">
            <a:extLst>
              <a:ext uri="{FF2B5EF4-FFF2-40B4-BE49-F238E27FC236}">
                <a16:creationId xmlns:a16="http://schemas.microsoft.com/office/drawing/2014/main" id="{A2AAE5EF-A420-44EB-8C4F-3B56FBAECFF5}"/>
              </a:ext>
            </a:extLst>
          </p:cNvPr>
          <p:cNvPicPr>
            <a:picLocks noGrp="1" noChangeAspect="1"/>
          </p:cNvPicPr>
          <p:nvPr>
            <p:ph idx="1"/>
          </p:nvPr>
        </p:nvPicPr>
        <p:blipFill>
          <a:blip r:embed="rId2"/>
          <a:stretch>
            <a:fillRect/>
          </a:stretch>
        </p:blipFill>
        <p:spPr>
          <a:xfrm>
            <a:off x="838199" y="1845270"/>
            <a:ext cx="10910777" cy="3167459"/>
          </a:xfrm>
        </p:spPr>
      </p:pic>
      <p:cxnSp>
        <p:nvCxnSpPr>
          <p:cNvPr id="5" name="Straight Connector 4">
            <a:extLst>
              <a:ext uri="{FF2B5EF4-FFF2-40B4-BE49-F238E27FC236}">
                <a16:creationId xmlns:a16="http://schemas.microsoft.com/office/drawing/2014/main" id="{57C2838C-5343-46F6-B1CD-C08C99522E97}"/>
              </a:ext>
            </a:extLst>
          </p:cNvPr>
          <p:cNvCxnSpPr/>
          <p:nvPr/>
        </p:nvCxnSpPr>
        <p:spPr>
          <a:xfrm>
            <a:off x="838200" y="1467293"/>
            <a:ext cx="1063433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E18D2F-EC81-4354-9688-CEEB47C0CCF6}"/>
              </a:ext>
            </a:extLst>
          </p:cNvPr>
          <p:cNvSpPr txBox="1"/>
          <p:nvPr/>
        </p:nvSpPr>
        <p:spPr>
          <a:xfrm>
            <a:off x="838200" y="5348177"/>
            <a:ext cx="10634329" cy="769441"/>
          </a:xfrm>
          <a:prstGeom prst="rect">
            <a:avLst/>
          </a:prstGeom>
          <a:noFill/>
        </p:spPr>
        <p:txBody>
          <a:bodyPr wrap="square" rtlCol="0">
            <a:spAutoFit/>
          </a:bodyPr>
          <a:lstStyle/>
          <a:p>
            <a:r>
              <a:rPr lang="en-GB" sz="2200" dirty="0">
                <a:latin typeface="Abadi" panose="020B0604020104020204" pitchFamily="34" charset="0"/>
              </a:rPr>
              <a:t>We see that as the payload mass increases from a range of 5000 kg to 10000 kg,</a:t>
            </a:r>
          </a:p>
          <a:p>
            <a:r>
              <a:rPr lang="en-GB" sz="2200" dirty="0">
                <a:latin typeface="Abadi" panose="020B0604020104020204" pitchFamily="34" charset="0"/>
              </a:rPr>
              <a:t>There are more failed launches than successful launches.</a:t>
            </a:r>
            <a:endParaRPr lang="en-ZA" sz="2200" dirty="0">
              <a:latin typeface="Abadi" panose="020B0604020104020204" pitchFamily="34" charset="0"/>
            </a:endParaRPr>
          </a:p>
        </p:txBody>
      </p:sp>
      <p:sp>
        <p:nvSpPr>
          <p:cNvPr id="10" name="TextBox 9">
            <a:extLst>
              <a:ext uri="{FF2B5EF4-FFF2-40B4-BE49-F238E27FC236}">
                <a16:creationId xmlns:a16="http://schemas.microsoft.com/office/drawing/2014/main" id="{EC701409-805B-4144-BEA5-6D4209740A87}"/>
              </a:ext>
            </a:extLst>
          </p:cNvPr>
          <p:cNvSpPr txBox="1"/>
          <p:nvPr/>
        </p:nvSpPr>
        <p:spPr>
          <a:xfrm>
            <a:off x="11057860" y="6315740"/>
            <a:ext cx="691115" cy="338554"/>
          </a:xfrm>
          <a:prstGeom prst="rect">
            <a:avLst/>
          </a:prstGeom>
          <a:noFill/>
        </p:spPr>
        <p:txBody>
          <a:bodyPr wrap="square" rtlCol="0">
            <a:spAutoFit/>
          </a:bodyPr>
          <a:lstStyle/>
          <a:p>
            <a:r>
              <a:rPr lang="en-GB" sz="1600" dirty="0">
                <a:solidFill>
                  <a:srgbClr val="0B49CB"/>
                </a:solidFill>
                <a:latin typeface="Abadi" panose="020B0604020104020204" pitchFamily="34" charset="0"/>
              </a:rPr>
              <a:t>45</a:t>
            </a:r>
            <a:endParaRPr lang="en-ZA" sz="1600" dirty="0">
              <a:solidFill>
                <a:srgbClr val="0B49CB"/>
              </a:solidFill>
              <a:latin typeface="Abadi" panose="020B0604020104020204" pitchFamily="34" charset="0"/>
            </a:endParaRPr>
          </a:p>
        </p:txBody>
      </p:sp>
    </p:spTree>
    <p:extLst>
      <p:ext uri="{BB962C8B-B14F-4D97-AF65-F5344CB8AC3E}">
        <p14:creationId xmlns:p14="http://schemas.microsoft.com/office/powerpoint/2010/main" val="217984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136A7-D955-4DFF-A587-894172AF6B3F}"/>
              </a:ext>
            </a:extLst>
          </p:cNvPr>
          <p:cNvSpPr txBox="1"/>
          <p:nvPr/>
        </p:nvSpPr>
        <p:spPr>
          <a:xfrm>
            <a:off x="4742120" y="5528930"/>
            <a:ext cx="6741041" cy="1200329"/>
          </a:xfrm>
          <a:prstGeom prst="rect">
            <a:avLst/>
          </a:prstGeom>
          <a:noFill/>
        </p:spPr>
        <p:txBody>
          <a:bodyPr wrap="square" rtlCol="0">
            <a:spAutoFit/>
          </a:bodyPr>
          <a:lstStyle/>
          <a:p>
            <a:r>
              <a:rPr lang="en-GB" sz="3600" dirty="0">
                <a:solidFill>
                  <a:schemeClr val="bg1"/>
                </a:solidFill>
                <a:latin typeface="Abadi" panose="020B0604020104020204" pitchFamily="34" charset="0"/>
              </a:rPr>
              <a:t>Section 5: Predictive Analytics (Classification) </a:t>
            </a:r>
            <a:endParaRPr lang="en-ZA"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Prediction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3" y="586822"/>
            <a:ext cx="6206427" cy="18676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Using Scikit-Learn and </a:t>
            </a:r>
            <a:r>
              <a:rPr lang="en-US" sz="2200" dirty="0" err="1">
                <a:latin typeface="Abadi" panose="020B0604020104020204" pitchFamily="34" charset="0"/>
              </a:rPr>
              <a:t>GridSearchCV</a:t>
            </a:r>
            <a:r>
              <a:rPr lang="en-US" sz="2200" dirty="0">
                <a:latin typeface="Abadi" panose="020B0604020104020204" pitchFamily="34" charset="0"/>
              </a:rPr>
              <a:t>, we found that the Decision Tree Classifier performed the best with a score of 89%</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0B49CB"/>
                </a:solidFill>
              </a:rPr>
              <a:pPr>
                <a:spcAft>
                  <a:spcPts val="600"/>
                </a:spcAft>
              </a:pPr>
              <a:t>47</a:t>
            </a:fld>
            <a:endParaRPr lang="en-US" dirty="0">
              <a:solidFill>
                <a:srgbClr val="0B49CB"/>
              </a:solidFill>
            </a:endParaRPr>
          </a:p>
        </p:txBody>
      </p:sp>
      <p:pic>
        <p:nvPicPr>
          <p:cNvPr id="6" name="Picture 5">
            <a:extLst>
              <a:ext uri="{FF2B5EF4-FFF2-40B4-BE49-F238E27FC236}">
                <a16:creationId xmlns:a16="http://schemas.microsoft.com/office/drawing/2014/main" id="{F94F27A7-6110-4E40-A4A8-DF04E1321D6A}"/>
              </a:ext>
            </a:extLst>
          </p:cNvPr>
          <p:cNvPicPr>
            <a:picLocks noChangeAspect="1"/>
          </p:cNvPicPr>
          <p:nvPr/>
        </p:nvPicPr>
        <p:blipFill>
          <a:blip r:embed="rId2"/>
          <a:stretch>
            <a:fillRect/>
          </a:stretch>
        </p:blipFill>
        <p:spPr>
          <a:xfrm>
            <a:off x="554416" y="2925356"/>
            <a:ext cx="11003174" cy="350261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665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demonstrates the classifier’s ability to distinguish between the different classes.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there are problems like the false positives. These are unsuccessful landings that were marked as being a successful landing by the classifier itself.</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a:t>
            </a:r>
          </a:p>
        </p:txBody>
      </p:sp>
      <p:pic>
        <p:nvPicPr>
          <p:cNvPr id="6" name="Picture 5">
            <a:extLst>
              <a:ext uri="{FF2B5EF4-FFF2-40B4-BE49-F238E27FC236}">
                <a16:creationId xmlns:a16="http://schemas.microsoft.com/office/drawing/2014/main" id="{22E80CFB-5F93-4F82-A421-1D8AC8971959}"/>
              </a:ext>
            </a:extLst>
          </p:cNvPr>
          <p:cNvPicPr>
            <a:picLocks noChangeAspect="1"/>
          </p:cNvPicPr>
          <p:nvPr/>
        </p:nvPicPr>
        <p:blipFill>
          <a:blip r:embed="rId3"/>
          <a:stretch>
            <a:fillRect/>
          </a:stretch>
        </p:blipFill>
        <p:spPr>
          <a:xfrm>
            <a:off x="6436596" y="1560239"/>
            <a:ext cx="5021376" cy="37438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number of lights that occur at a launch site, the greater the success rate will be of the launch site. </a:t>
            </a:r>
          </a:p>
          <a:p>
            <a:pPr>
              <a:lnSpc>
                <a:spcPct val="100000"/>
              </a:lnSpc>
              <a:spcBef>
                <a:spcPts val="1400"/>
              </a:spcBef>
            </a:pPr>
            <a:r>
              <a:rPr lang="en-US" sz="2200" dirty="0">
                <a:latin typeface="Abadi" panose="020B0604020104020204" pitchFamily="34" charset="0"/>
              </a:rPr>
              <a:t>Based on the analysis done on the data we see that the success rate of launches increased from 2013 to 2020.  </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ZA" sz="2200" dirty="0">
                <a:latin typeface="Abadi" panose="020B0604020104020204" pitchFamily="34" charset="0"/>
              </a:rPr>
              <a:t>ES-L1, GEO, HEO, and SSO </a:t>
            </a:r>
            <a:r>
              <a:rPr lang="en-US" sz="2200" dirty="0">
                <a:latin typeface="Abadi" panose="020B0604020104020204" pitchFamily="34" charset="0"/>
              </a:rPr>
              <a:t>had the highest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Based 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we see that</a:t>
            </a:r>
            <a:r>
              <a:rPr lang="en-GB" sz="2200" dirty="0">
                <a:latin typeface="Abadi" panose="020B0604020104020204" pitchFamily="34" charset="0"/>
              </a:rPr>
              <a:t> the site KSC LC-39A had the highest launch success ratio than any other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Machine Learning on the data, we determined that the Decision Tree Classifier was the best method to make predictions.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4000" b="-14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EDB852-0F12-4F60-AE54-3FD0C23694F7}"/>
              </a:ext>
            </a:extLst>
          </p:cNvPr>
          <p:cNvSpPr>
            <a:spLocks noGrp="1"/>
          </p:cNvSpPr>
          <p:nvPr>
            <p:ph type="title"/>
          </p:nvPr>
        </p:nvSpPr>
        <p:spPr>
          <a:xfrm>
            <a:off x="831849" y="4046095"/>
            <a:ext cx="4548225" cy="543368"/>
          </a:xfrm>
        </p:spPr>
        <p:txBody>
          <a:bodyPr/>
          <a:lstStyle/>
          <a:p>
            <a:r>
              <a:rPr lang="en-GB" sz="3200" dirty="0">
                <a:solidFill>
                  <a:schemeClr val="bg1"/>
                </a:solidFill>
                <a:latin typeface="Abadi" panose="020B0604020104020204" pitchFamily="34" charset="0"/>
              </a:rPr>
              <a:t>Section 1: Methodology</a:t>
            </a:r>
            <a:endParaRPr lang="en-ZA" sz="3200" dirty="0">
              <a:solidFill>
                <a:schemeClr val="bg1"/>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1880-F6B9-43F8-ACCB-F107A681CD2B}"/>
              </a:ext>
            </a:extLst>
          </p:cNvPr>
          <p:cNvSpPr>
            <a:spLocks noGrp="1"/>
          </p:cNvSpPr>
          <p:nvPr>
            <p:ph type="title"/>
          </p:nvPr>
        </p:nvSpPr>
        <p:spPr/>
        <p:txBody>
          <a:bodyPr/>
          <a:lstStyle/>
          <a:p>
            <a:r>
              <a:rPr lang="en-GB" sz="3600" dirty="0">
                <a:solidFill>
                  <a:srgbClr val="0B49CB"/>
                </a:solidFill>
                <a:latin typeface="Abadi" panose="020B0604020104020204" pitchFamily="34" charset="0"/>
              </a:rPr>
              <a:t>Appendix</a:t>
            </a:r>
            <a:endParaRPr lang="en-ZA" sz="3600" dirty="0">
              <a:solidFill>
                <a:srgbClr val="0B49CB"/>
              </a:solidFill>
              <a:latin typeface="Abadi" panose="020B0604020104020204" pitchFamily="34" charset="0"/>
            </a:endParaRPr>
          </a:p>
        </p:txBody>
      </p:sp>
      <p:sp>
        <p:nvSpPr>
          <p:cNvPr id="3" name="Content Placeholder 2">
            <a:extLst>
              <a:ext uri="{FF2B5EF4-FFF2-40B4-BE49-F238E27FC236}">
                <a16:creationId xmlns:a16="http://schemas.microsoft.com/office/drawing/2014/main" id="{52884069-7243-4E9B-A263-CA4E874DF427}"/>
              </a:ext>
            </a:extLst>
          </p:cNvPr>
          <p:cNvSpPr>
            <a:spLocks noGrp="1"/>
          </p:cNvSpPr>
          <p:nvPr>
            <p:ph idx="1"/>
          </p:nvPr>
        </p:nvSpPr>
        <p:spPr>
          <a:xfrm>
            <a:off x="838200" y="1825624"/>
            <a:ext cx="10515600" cy="4872887"/>
          </a:xfrm>
        </p:spPr>
        <p:txBody>
          <a:bodyPr/>
          <a:lstStyle/>
          <a:p>
            <a:pPr marL="12700">
              <a:lnSpc>
                <a:spcPct val="100000"/>
              </a:lnSpc>
              <a:spcBef>
                <a:spcPts val="1295"/>
              </a:spcBef>
            </a:pPr>
            <a:r>
              <a:rPr lang="en-GB" sz="2400" u="heavy" dirty="0">
                <a:uFill>
                  <a:solidFill>
                    <a:srgbClr val="404040"/>
                  </a:solidFill>
                </a:uFill>
                <a:latin typeface="Abadi" panose="020B0604020104020204" pitchFamily="34" charset="0"/>
                <a:cs typeface="Carlito"/>
              </a:rPr>
              <a:t>GitHub </a:t>
            </a:r>
            <a:r>
              <a:rPr lang="en-GB" sz="2400" u="heavy" spc="-10" dirty="0">
                <a:uFill>
                  <a:solidFill>
                    <a:srgbClr val="404040"/>
                  </a:solidFill>
                </a:uFill>
                <a:latin typeface="Abadi" panose="020B0604020104020204" pitchFamily="34" charset="0"/>
                <a:cs typeface="Carlito"/>
              </a:rPr>
              <a:t>Repository</a:t>
            </a:r>
            <a:r>
              <a:rPr lang="en-GB" sz="2400" u="heavy" spc="-40" dirty="0">
                <a:uFill>
                  <a:solidFill>
                    <a:srgbClr val="404040"/>
                  </a:solidFill>
                </a:uFill>
                <a:latin typeface="Abadi" panose="020B0604020104020204" pitchFamily="34" charset="0"/>
                <a:cs typeface="Carlito"/>
              </a:rPr>
              <a:t> </a:t>
            </a:r>
            <a:r>
              <a:rPr lang="en-GB" sz="2400" u="heavy" spc="-5" dirty="0">
                <a:uFill>
                  <a:solidFill>
                    <a:srgbClr val="404040"/>
                  </a:solidFill>
                </a:uFill>
                <a:latin typeface="Abadi" panose="020B0604020104020204" pitchFamily="34" charset="0"/>
                <a:cs typeface="Carlito"/>
              </a:rPr>
              <a:t>URL:</a:t>
            </a:r>
            <a:endParaRPr lang="en-GB" sz="2400" dirty="0">
              <a:latin typeface="Abadi" panose="020B0604020104020204" pitchFamily="34" charset="0"/>
              <a:cs typeface="Carlito"/>
            </a:endParaRPr>
          </a:p>
          <a:p>
            <a:pPr marL="0" indent="0">
              <a:buNone/>
            </a:pPr>
            <a:r>
              <a:rPr lang="en-ZA" dirty="0">
                <a:hlinkClick r:id="rId2"/>
              </a:rPr>
              <a:t>https://github.com/Brent-W/IBM</a:t>
            </a:r>
            <a:endParaRPr lang="en-ZA" dirty="0"/>
          </a:p>
          <a:p>
            <a:pPr marL="0" indent="0">
              <a:buNone/>
            </a:pPr>
            <a:endParaRPr lang="en-ZA" dirty="0"/>
          </a:p>
          <a:p>
            <a:pPr marL="12700">
              <a:lnSpc>
                <a:spcPct val="100000"/>
              </a:lnSpc>
              <a:spcBef>
                <a:spcPts val="5"/>
              </a:spcBef>
            </a:pPr>
            <a:r>
              <a:rPr lang="en-ZA" sz="2400" u="heavy" spc="-5" dirty="0">
                <a:uFill>
                  <a:solidFill>
                    <a:srgbClr val="404040"/>
                  </a:solidFill>
                </a:uFill>
                <a:latin typeface="Abadi" panose="020B0604020104020204" pitchFamily="34" charset="0"/>
                <a:cs typeface="Carlito"/>
              </a:rPr>
              <a:t>Instructors:</a:t>
            </a:r>
            <a:endParaRPr lang="en-ZA" sz="2400" dirty="0">
              <a:latin typeface="Abadi" panose="020B0604020104020204" pitchFamily="34" charset="0"/>
              <a:cs typeface="Carlito"/>
            </a:endParaRPr>
          </a:p>
          <a:p>
            <a:pPr marL="0" indent="0" algn="l">
              <a:buNone/>
            </a:pPr>
            <a:r>
              <a:rPr lang="en-ZA" sz="2800" b="1" i="0" dirty="0" err="1">
                <a:solidFill>
                  <a:srgbClr val="24292F"/>
                </a:solidFill>
                <a:effectLst/>
                <a:latin typeface="-apple-system"/>
              </a:rPr>
              <a:t>Rav</a:t>
            </a:r>
            <a:r>
              <a:rPr lang="en-ZA" sz="2800" b="1" i="0" dirty="0">
                <a:solidFill>
                  <a:srgbClr val="24292F"/>
                </a:solidFill>
                <a:effectLst/>
                <a:latin typeface="-apple-system"/>
              </a:rPr>
              <a:t> Ahuja, Alex </a:t>
            </a:r>
            <a:r>
              <a:rPr lang="en-ZA" sz="2800" b="1" i="0" dirty="0" err="1">
                <a:solidFill>
                  <a:srgbClr val="24292F"/>
                </a:solidFill>
                <a:effectLst/>
                <a:latin typeface="-apple-system"/>
              </a:rPr>
              <a:t>Aklson</a:t>
            </a:r>
            <a:r>
              <a:rPr lang="en-ZA" sz="2800" b="1" i="0" dirty="0">
                <a:solidFill>
                  <a:srgbClr val="24292F"/>
                </a:solidFill>
                <a:effectLst/>
                <a:latin typeface="-apple-system"/>
              </a:rPr>
              <a:t>, </a:t>
            </a:r>
            <a:r>
              <a:rPr lang="en-ZA" sz="2800" b="1" i="0" dirty="0" err="1">
                <a:solidFill>
                  <a:srgbClr val="24292F"/>
                </a:solidFill>
                <a:effectLst/>
                <a:latin typeface="-apple-system"/>
              </a:rPr>
              <a:t>Aije</a:t>
            </a:r>
            <a:r>
              <a:rPr lang="en-ZA" sz="2800" b="1" i="0" dirty="0">
                <a:solidFill>
                  <a:srgbClr val="24292F"/>
                </a:solidFill>
                <a:effectLst/>
                <a:latin typeface="-apple-system"/>
              </a:rPr>
              <a:t> </a:t>
            </a:r>
            <a:r>
              <a:rPr lang="en-ZA" sz="2800" b="1" i="0" dirty="0" err="1">
                <a:solidFill>
                  <a:srgbClr val="24292F"/>
                </a:solidFill>
                <a:effectLst/>
                <a:latin typeface="-apple-system"/>
              </a:rPr>
              <a:t>Egwaikhide</a:t>
            </a:r>
            <a:r>
              <a:rPr lang="en-ZA" sz="2800" b="1" i="0" dirty="0">
                <a:solidFill>
                  <a:srgbClr val="24292F"/>
                </a:solidFill>
                <a:effectLst/>
                <a:latin typeface="-apple-system"/>
              </a:rPr>
              <a:t>, Svetlana Levitan, Romeo </a:t>
            </a:r>
            <a:r>
              <a:rPr lang="en-ZA" sz="2800" b="1" i="0" dirty="0" err="1">
                <a:solidFill>
                  <a:srgbClr val="24292F"/>
                </a:solidFill>
                <a:effectLst/>
                <a:latin typeface="-apple-system"/>
              </a:rPr>
              <a:t>Kienzler</a:t>
            </a:r>
            <a:r>
              <a:rPr lang="en-ZA" sz="2800" b="1" i="0" dirty="0">
                <a:solidFill>
                  <a:srgbClr val="24292F"/>
                </a:solidFill>
                <a:effectLst/>
                <a:latin typeface="-apple-system"/>
              </a:rPr>
              <a:t>, </a:t>
            </a:r>
            <a:r>
              <a:rPr lang="en-ZA" sz="2800" b="1" i="0" dirty="0" err="1">
                <a:solidFill>
                  <a:srgbClr val="24292F"/>
                </a:solidFill>
                <a:effectLst/>
                <a:latin typeface="-apple-system"/>
              </a:rPr>
              <a:t>Polong</a:t>
            </a:r>
            <a:r>
              <a:rPr lang="en-ZA" sz="2800" b="1" i="0" dirty="0">
                <a:solidFill>
                  <a:srgbClr val="24292F"/>
                </a:solidFill>
                <a:effectLst/>
                <a:latin typeface="-apple-system"/>
              </a:rPr>
              <a:t> Lin, Joseph </a:t>
            </a:r>
            <a:r>
              <a:rPr lang="en-ZA" sz="2800" b="1" i="0" dirty="0" err="1">
                <a:solidFill>
                  <a:srgbClr val="24292F"/>
                </a:solidFill>
                <a:effectLst/>
                <a:latin typeface="-apple-system"/>
              </a:rPr>
              <a:t>Santarcangelo</a:t>
            </a:r>
            <a:r>
              <a:rPr lang="en-ZA" sz="2800" b="1" i="0" dirty="0">
                <a:solidFill>
                  <a:srgbClr val="24292F"/>
                </a:solidFill>
                <a:effectLst/>
                <a:latin typeface="-apple-system"/>
              </a:rPr>
              <a:t>, Azim </a:t>
            </a:r>
            <a:r>
              <a:rPr lang="en-ZA" sz="2800" b="1" i="0" dirty="0" err="1">
                <a:solidFill>
                  <a:srgbClr val="24292F"/>
                </a:solidFill>
                <a:effectLst/>
                <a:latin typeface="-apple-system"/>
              </a:rPr>
              <a:t>Hirjani</a:t>
            </a:r>
            <a:r>
              <a:rPr lang="en-ZA" sz="2800" b="1" i="0" dirty="0">
                <a:solidFill>
                  <a:srgbClr val="24292F"/>
                </a:solidFill>
                <a:effectLst/>
                <a:latin typeface="-apple-system"/>
              </a:rPr>
              <a:t>, </a:t>
            </a:r>
            <a:r>
              <a:rPr lang="en-ZA" sz="2800" b="1" i="0" dirty="0" err="1">
                <a:solidFill>
                  <a:srgbClr val="24292F"/>
                </a:solidFill>
                <a:effectLst/>
                <a:latin typeface="-apple-system"/>
              </a:rPr>
              <a:t>Hima</a:t>
            </a:r>
            <a:r>
              <a:rPr lang="en-ZA" sz="2800" b="1" i="0" dirty="0">
                <a:solidFill>
                  <a:srgbClr val="24292F"/>
                </a:solidFill>
                <a:effectLst/>
                <a:latin typeface="-apple-system"/>
              </a:rPr>
              <a:t> Vasudevan, </a:t>
            </a:r>
            <a:r>
              <a:rPr lang="en-ZA" sz="2800" b="1" i="0" dirty="0" err="1">
                <a:solidFill>
                  <a:srgbClr val="24292F"/>
                </a:solidFill>
                <a:effectLst/>
                <a:latin typeface="-apple-system"/>
              </a:rPr>
              <a:t>Saishruthi</a:t>
            </a:r>
            <a:r>
              <a:rPr lang="en-ZA" sz="2800" b="1" i="0" dirty="0">
                <a:solidFill>
                  <a:srgbClr val="24292F"/>
                </a:solidFill>
                <a:effectLst/>
                <a:latin typeface="-apple-system"/>
              </a:rPr>
              <a:t> Swaminathan, Saeed </a:t>
            </a:r>
            <a:r>
              <a:rPr lang="en-ZA" sz="2800" b="1" i="0" dirty="0" err="1">
                <a:solidFill>
                  <a:srgbClr val="24292F"/>
                </a:solidFill>
                <a:effectLst/>
                <a:latin typeface="-apple-system"/>
              </a:rPr>
              <a:t>Aghabozorgi</a:t>
            </a:r>
            <a:r>
              <a:rPr lang="en-ZA" sz="2800" b="1" i="0" dirty="0">
                <a:solidFill>
                  <a:srgbClr val="24292F"/>
                </a:solidFill>
                <a:effectLst/>
                <a:latin typeface="-apple-system"/>
              </a:rPr>
              <a:t>, Yan Luo</a:t>
            </a:r>
          </a:p>
          <a:p>
            <a:endParaRPr lang="en-ZA" dirty="0"/>
          </a:p>
          <a:p>
            <a:r>
              <a:rPr lang="en-ZA" dirty="0"/>
              <a:t> </a:t>
            </a:r>
            <a:r>
              <a:rPr lang="en-ZA" sz="2400" u="sng" dirty="0"/>
              <a:t>Special thanks to all the instructors of this course:</a:t>
            </a:r>
          </a:p>
          <a:p>
            <a:pPr marL="0" indent="0">
              <a:buNone/>
            </a:pPr>
            <a:r>
              <a:rPr lang="en-ZA" sz="2400" dirty="0">
                <a:hlinkClick r:id="rId3"/>
              </a:rPr>
              <a:t>https://www.coursera.org/professional-certificates/ibm-data-science?&amp;instructors#instructors</a:t>
            </a:r>
            <a:r>
              <a:rPr lang="en-ZA" sz="2400" dirty="0"/>
              <a:t> </a:t>
            </a:r>
          </a:p>
          <a:p>
            <a:endParaRPr lang="en-ZA" dirty="0"/>
          </a:p>
        </p:txBody>
      </p:sp>
      <p:cxnSp>
        <p:nvCxnSpPr>
          <p:cNvPr id="5" name="Straight Connector 4">
            <a:extLst>
              <a:ext uri="{FF2B5EF4-FFF2-40B4-BE49-F238E27FC236}">
                <a16:creationId xmlns:a16="http://schemas.microsoft.com/office/drawing/2014/main" id="{FCB51D04-CD4A-4D28-999D-BFA516BE6A27}"/>
              </a:ext>
            </a:extLst>
          </p:cNvPr>
          <p:cNvCxnSpPr/>
          <p:nvPr/>
        </p:nvCxnSpPr>
        <p:spPr>
          <a:xfrm>
            <a:off x="914400" y="1201479"/>
            <a:ext cx="10439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CFA4C33-6743-4400-B11E-5D8A79312FA3}"/>
              </a:ext>
            </a:extLst>
          </p:cNvPr>
          <p:cNvSpPr txBox="1"/>
          <p:nvPr/>
        </p:nvSpPr>
        <p:spPr>
          <a:xfrm>
            <a:off x="10940902" y="6364990"/>
            <a:ext cx="505264" cy="338554"/>
          </a:xfrm>
          <a:prstGeom prst="rect">
            <a:avLst/>
          </a:prstGeom>
          <a:noFill/>
        </p:spPr>
        <p:txBody>
          <a:bodyPr wrap="square" rtlCol="0">
            <a:spAutoFit/>
          </a:bodyPr>
          <a:lstStyle/>
          <a:p>
            <a:r>
              <a:rPr lang="en-GB" sz="1600" dirty="0">
                <a:solidFill>
                  <a:srgbClr val="0B49CB"/>
                </a:solidFill>
                <a:latin typeface="Abadi" panose="020B0604020104020204" pitchFamily="34" charset="0"/>
              </a:rPr>
              <a:t>50</a:t>
            </a:r>
            <a:endParaRPr lang="en-ZA" sz="1600" dirty="0">
              <a:solidFill>
                <a:srgbClr val="0B49CB"/>
              </a:solidFill>
              <a:latin typeface="Abadi" panose="020B0604020104020204" pitchFamily="34" charset="0"/>
            </a:endParaRPr>
          </a:p>
        </p:txBody>
      </p:sp>
    </p:spTree>
    <p:extLst>
      <p:ext uri="{BB962C8B-B14F-4D97-AF65-F5344CB8AC3E}">
        <p14:creationId xmlns:p14="http://schemas.microsoft.com/office/powerpoint/2010/main" val="1311591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D114-BB35-4FA4-BC65-82D7645CC3C2}"/>
              </a:ext>
            </a:extLst>
          </p:cNvPr>
          <p:cNvSpPr>
            <a:spLocks noGrp="1"/>
          </p:cNvSpPr>
          <p:nvPr>
            <p:ph type="title"/>
          </p:nvPr>
        </p:nvSpPr>
        <p:spPr>
          <a:xfrm>
            <a:off x="5135526" y="1637414"/>
            <a:ext cx="5364124" cy="1515140"/>
          </a:xfrm>
        </p:spPr>
        <p:txBody>
          <a:bodyPr/>
          <a:lstStyle/>
          <a:p>
            <a:pPr algn="ctr"/>
            <a:r>
              <a:rPr lang="en-ZA" b="1" dirty="0">
                <a:solidFill>
                  <a:schemeClr val="bg1"/>
                </a:solidFill>
                <a:latin typeface="Abadi" panose="020B0604020104020204" pitchFamily="34" charset="0"/>
              </a:rPr>
              <a:t>Thank You!</a:t>
            </a:r>
            <a:br>
              <a:rPr lang="en-ZA" b="1" dirty="0"/>
            </a:br>
            <a:endParaRPr lang="en-ZA" dirty="0"/>
          </a:p>
        </p:txBody>
      </p:sp>
    </p:spTree>
    <p:extLst>
      <p:ext uri="{BB962C8B-B14F-4D97-AF65-F5344CB8AC3E}">
        <p14:creationId xmlns:p14="http://schemas.microsoft.com/office/powerpoint/2010/main" val="14028606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One-hot encoding method was applied to the categorical features in the data.</a:t>
            </a:r>
          </a:p>
          <a:p>
            <a:pPr lvl="1">
              <a:lnSpc>
                <a:spcPct val="120000"/>
              </a:lnSpc>
              <a:spcBef>
                <a:spcPts val="1400"/>
              </a:spcBef>
            </a:pPr>
            <a:r>
              <a:rPr lang="en-US" sz="7600" dirty="0">
                <a:solidFill>
                  <a:schemeClr val="bg2">
                    <a:lumMod val="50000"/>
                  </a:schemeClr>
                </a:solidFill>
                <a:latin typeface="Abadi"/>
              </a:rPr>
              <a:t>Classifying landings as successful or unsuccessful.</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600" dirty="0">
                <a:solidFill>
                  <a:schemeClr val="bg2">
                    <a:lumMod val="50000"/>
                  </a:schemeClr>
                </a:solidFill>
                <a:latin typeface="Abadi"/>
              </a:rPr>
              <a:t>Models were tuned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through the SpaceX API using the get request method.</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decoded the response content as a Json using .json() function call and converted it into a Pandas data frame using the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we cleaned the data thoroughly by checking for missing values and filled in missing values where it was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also performed web scraping from Wikipedia for Falcon 9 launch records by using the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package.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https://github.com/Brent-W/IBM/blob/master/Week%201%20:%20SpaceX%20Falcon%20Data%20Collection-Wrangling.ipynb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D8BFA9A8-9B08-43AF-BE25-9A6163B47F7D}"/>
              </a:ext>
            </a:extLst>
          </p:cNvPr>
          <p:cNvPicPr>
            <a:picLocks noChangeAspect="1"/>
          </p:cNvPicPr>
          <p:nvPr/>
        </p:nvPicPr>
        <p:blipFill>
          <a:blip r:embed="rId4"/>
          <a:stretch>
            <a:fillRect/>
          </a:stretch>
        </p:blipFill>
        <p:spPr>
          <a:xfrm>
            <a:off x="5461001" y="1800224"/>
            <a:ext cx="5996971" cy="1520463"/>
          </a:xfrm>
          <a:prstGeom prst="rect">
            <a:avLst/>
          </a:prstGeom>
        </p:spPr>
      </p:pic>
      <p:pic>
        <p:nvPicPr>
          <p:cNvPr id="11" name="Picture 10">
            <a:extLst>
              <a:ext uri="{FF2B5EF4-FFF2-40B4-BE49-F238E27FC236}">
                <a16:creationId xmlns:a16="http://schemas.microsoft.com/office/drawing/2014/main" id="{0802E7EC-72BC-46AC-B664-D9BE35172E46}"/>
              </a:ext>
            </a:extLst>
          </p:cNvPr>
          <p:cNvPicPr>
            <a:picLocks noChangeAspect="1"/>
          </p:cNvPicPr>
          <p:nvPr/>
        </p:nvPicPr>
        <p:blipFill>
          <a:blip r:embed="rId5"/>
          <a:stretch>
            <a:fillRect/>
          </a:stretch>
        </p:blipFill>
        <p:spPr>
          <a:xfrm>
            <a:off x="5461001" y="3507911"/>
            <a:ext cx="6128487" cy="23164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web scrapping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collect Falcon 9 launch records from Wikipedia.</a:t>
            </a:r>
          </a:p>
          <a:p>
            <a:pPr>
              <a:lnSpc>
                <a:spcPct val="100000"/>
              </a:lnSpc>
              <a:spcBef>
                <a:spcPts val="1400"/>
              </a:spcBef>
            </a:pPr>
            <a:r>
              <a:rPr lang="en-US" sz="2200" dirty="0">
                <a:solidFill>
                  <a:schemeClr val="accent3">
                    <a:lumMod val="25000"/>
                  </a:schemeClr>
                </a:solidFill>
                <a:latin typeface="Abadi"/>
              </a:rPr>
              <a:t>We used the html parser and converted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https://github.com/Brent-W/IBM/blob/master/Week%201:%20Data%20Collection%20with%20Web%20Scraping.ipynb</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2CE97CE6-FEF0-4FC9-BBED-00F2F5D78BB1}"/>
              </a:ext>
            </a:extLst>
          </p:cNvPr>
          <p:cNvPicPr>
            <a:picLocks noChangeAspect="1"/>
          </p:cNvPicPr>
          <p:nvPr/>
        </p:nvPicPr>
        <p:blipFill>
          <a:blip r:embed="rId4"/>
          <a:stretch>
            <a:fillRect/>
          </a:stretch>
        </p:blipFill>
        <p:spPr>
          <a:xfrm>
            <a:off x="5397414" y="1477108"/>
            <a:ext cx="6634716" cy="342981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2831</TotalTime>
  <Words>2821</Words>
  <Application>Microsoft Office PowerPoint</Application>
  <PresentationFormat>Widescreen</PresentationFormat>
  <Paragraphs>297</Paragraphs>
  <Slides>51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Abadi</vt:lpstr>
      <vt:lpstr>-apple-system</vt:lpstr>
      <vt:lpstr>Arial</vt:lpstr>
      <vt:lpstr>Calibri</vt:lpstr>
      <vt:lpstr>Calibri Light</vt:lpstr>
      <vt:lpstr>Carlito</vt:lpstr>
      <vt:lpstr>IBM Plex Mono SemiBold</vt:lpstr>
      <vt:lpstr>IBM Plex Mono Text</vt:lpstr>
      <vt:lpstr>Custom Design</vt:lpstr>
      <vt:lpstr>IBM-Data-Science-Capstone-SpaceX </vt:lpstr>
      <vt:lpstr>PowerPoint Presentation</vt:lpstr>
      <vt:lpstr>PowerPoint Presentation</vt:lpstr>
      <vt:lpstr>PowerPoint Presentation</vt:lpstr>
      <vt:lpstr>Section 1: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Markers showing launch sites with color labels – California  </vt:lpstr>
      <vt:lpstr>PowerPoint Presentation</vt:lpstr>
      <vt:lpstr>PowerPoint Presentation</vt:lpstr>
      <vt:lpstr>PowerPoint Presentation</vt:lpstr>
      <vt:lpstr>PowerPoint Presentation</vt:lpstr>
      <vt:lpstr>PowerPoint Presentation</vt:lpstr>
      <vt:lpstr>Scatter plot of Payload vs Launch Outcome for all sites, with different payload selected in the range slider - Continued </vt:lpstr>
      <vt:lpstr>PowerPoint Presentation</vt:lpstr>
      <vt:lpstr>PowerPoint Presentation</vt:lpstr>
      <vt:lpstr>PowerPoint Presentation</vt:lpstr>
      <vt:lpstr>PowerPoint Presentation</vt:lpstr>
      <vt:lpstr>Appendix</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Brent Williams</cp:lastModifiedBy>
  <cp:revision>294</cp:revision>
  <dcterms:created xsi:type="dcterms:W3CDTF">2021-04-29T18:58:34Z</dcterms:created>
  <dcterms:modified xsi:type="dcterms:W3CDTF">2022-04-04T14:25:58Z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